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7"/>
  </p:notesMasterIdLst>
  <p:sldIdLst>
    <p:sldId id="256" r:id="rId2"/>
    <p:sldId id="257" r:id="rId3"/>
    <p:sldId id="258" r:id="rId4"/>
    <p:sldId id="262" r:id="rId5"/>
    <p:sldId id="263" r:id="rId6"/>
    <p:sldId id="260" r:id="rId7"/>
    <p:sldId id="261" r:id="rId8"/>
    <p:sldId id="264" r:id="rId9"/>
    <p:sldId id="265" r:id="rId10"/>
    <p:sldId id="266" r:id="rId11"/>
    <p:sldId id="267" r:id="rId12"/>
    <p:sldId id="270" r:id="rId13"/>
    <p:sldId id="268" r:id="rId14"/>
    <p:sldId id="271" r:id="rId15"/>
    <p:sldId id="272"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050"/>
    <a:srgbClr val="465359"/>
    <a:srgbClr val="FF0000"/>
    <a:srgbClr val="00206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5436" autoAdjust="0"/>
    <p:restoredTop sz="95781" autoAdjust="0"/>
  </p:normalViewPr>
  <p:slideViewPr>
    <p:cSldViewPr snapToGrid="0">
      <p:cViewPr varScale="1">
        <p:scale>
          <a:sx n="107" d="100"/>
          <a:sy n="107" d="100"/>
        </p:scale>
        <p:origin x="176" y="2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8A2888-CB70-4764-886E-975AC8DD84DD}" type="datetimeFigureOut">
              <a:rPr lang="en-US" smtClean="0"/>
              <a:t>12/2/23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29BEAF-0406-4E8F-ABDF-7F337C4A00DF}" type="slidenum">
              <a:rPr lang="en-US" smtClean="0"/>
              <a:t>‹#›</a:t>
            </a:fld>
            <a:endParaRPr lang="en-US"/>
          </a:p>
        </p:txBody>
      </p:sp>
    </p:spTree>
    <p:extLst>
      <p:ext uri="{BB962C8B-B14F-4D97-AF65-F5344CB8AC3E}">
        <p14:creationId xmlns:p14="http://schemas.microsoft.com/office/powerpoint/2010/main" val="15652930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In the fourth quarter of 2023, the US stock market is experiencing significant volatility. Objective is to analyze and understand the current environment across multiple dimensions in order to predict with sound data science principles where the US stock market will be by the end of the first quarter of 2024. Success criteria includes whether three-month prediction interval of S&amp;P 500 was within </a:t>
            </a:r>
            <a:r>
              <a:rPr lang="en-US" sz="1200" b="1" kern="1200" dirty="0" err="1">
                <a:solidFill>
                  <a:schemeClr val="tx1"/>
                </a:solidFill>
                <a:effectLst/>
                <a:latin typeface="+mn-lt"/>
                <a:ea typeface="+mn-ea"/>
                <a:cs typeface="+mn-cs"/>
              </a:rPr>
              <a:t>within</a:t>
            </a:r>
            <a:r>
              <a:rPr lang="en-US" sz="1200" b="1" kern="1200" dirty="0">
                <a:solidFill>
                  <a:schemeClr val="tx1"/>
                </a:solidFill>
                <a:effectLst/>
                <a:latin typeface="+mn-lt"/>
                <a:ea typeface="+mn-ea"/>
                <a:cs typeface="+mn-cs"/>
              </a:rPr>
              <a:t> a 90% confidence interval for at least 90% of periods and final price APE &lt; 10%.</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Background: </a:t>
            </a:r>
          </a:p>
          <a:p>
            <a:r>
              <a:rPr lang="en-US" sz="1200" kern="1200" dirty="0">
                <a:solidFill>
                  <a:schemeClr val="tx1"/>
                </a:solidFill>
                <a:effectLst/>
                <a:latin typeface="+mn-lt"/>
                <a:ea typeface="+mn-ea"/>
                <a:cs typeface="+mn-cs"/>
              </a:rPr>
              <a:t>As expected, this search trend was captured during the start of the great recession which was influenced by the housing market crash in 2008 (</a:t>
            </a:r>
            <a:r>
              <a:rPr lang="en-US" sz="1200" kern="1200" dirty="0" err="1">
                <a:solidFill>
                  <a:schemeClr val="tx1"/>
                </a:solidFill>
                <a:effectLst/>
                <a:latin typeface="+mn-lt"/>
                <a:ea typeface="+mn-ea"/>
                <a:cs typeface="+mn-cs"/>
              </a:rPr>
              <a:t>Hudomiet</a:t>
            </a:r>
            <a:r>
              <a:rPr lang="en-US" sz="1200" kern="1200" dirty="0">
                <a:solidFill>
                  <a:schemeClr val="tx1"/>
                </a:solidFill>
                <a:effectLst/>
                <a:latin typeface="+mn-lt"/>
                <a:ea typeface="+mn-ea"/>
                <a:cs typeface="+mn-cs"/>
              </a:rPr>
              <a:t> et. al., 2011). This was then followed by the most recent COVID-19 recession which was the second steep decline in economic activity in the last 15 years. </a:t>
            </a:r>
          </a:p>
          <a:p>
            <a:r>
              <a:rPr lang="en-US" sz="1200" kern="1200" dirty="0">
                <a:solidFill>
                  <a:schemeClr val="tx1"/>
                </a:solidFill>
                <a:effectLst/>
                <a:latin typeface="+mn-lt"/>
                <a:ea typeface="+mn-ea"/>
                <a:cs typeface="+mn-cs"/>
              </a:rPr>
              <a:t>            Since then, there has been notable literary data derived from 42 recessions in 14 countries using quarterly periods that have high potential for correctly forecasting the next recession (</a:t>
            </a:r>
            <a:r>
              <a:rPr lang="en-US" sz="1200" kern="1200" dirty="0" err="1">
                <a:solidFill>
                  <a:schemeClr val="tx1"/>
                </a:solidFill>
                <a:effectLst/>
                <a:latin typeface="+mn-lt"/>
                <a:ea typeface="+mn-ea"/>
                <a:cs typeface="+mn-cs"/>
              </a:rPr>
              <a:t>Kroencke</a:t>
            </a:r>
            <a:r>
              <a:rPr lang="en-US" sz="1200" kern="1200" dirty="0">
                <a:solidFill>
                  <a:schemeClr val="tx1"/>
                </a:solidFill>
                <a:effectLst/>
                <a:latin typeface="+mn-lt"/>
                <a:ea typeface="+mn-ea"/>
                <a:cs typeface="+mn-cs"/>
              </a:rPr>
              <a:t>, 2022). It is said that stock prices dropped significantly at about 30% at the start of recession while dividends fell on average by 13% </a:t>
            </a:r>
            <a:endParaRPr lang="en-US" sz="1200" b="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goal is to predict with sound data science principles where the US stock market will be by the end of the first quarter of 2024 to ultimately manage risk and build capital.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endParaRPr lang="en-US" sz="1200" b="1"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Financial markets and their subsequent investment vehicles present significant opportunity to manage risk and build capital. Through deeper understanding of the underlying characteristics of the markets and these vehicles, we may be able to leverage our growing knowledge of time series analysis to decompose price movements by price level, price trend, quarterly seasonality, and noise. Furthermore, understanding what may influence these components further aims to strengthen our ability to perform time series price prediction to manage risk and build capital.</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p>
          <a:p>
            <a:r>
              <a:rPr lang="en-US" sz="1200" b="1" kern="1200" dirty="0">
                <a:solidFill>
                  <a:schemeClr val="tx1"/>
                </a:solidFill>
                <a:effectLst/>
                <a:latin typeface="+mn-lt"/>
                <a:ea typeface="+mn-ea"/>
                <a:cs typeface="+mn-cs"/>
              </a:rPr>
              <a:t>Goal</a:t>
            </a:r>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Fluctuations of the market often occurred on a short-term basis. </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8729BEAF-0406-4E8F-ABDF-7F337C4A00DF}" type="slidenum">
              <a:rPr lang="en-US" smtClean="0"/>
              <a:t>2</a:t>
            </a:fld>
            <a:endParaRPr lang="en-US"/>
          </a:p>
        </p:txBody>
      </p:sp>
    </p:spTree>
    <p:extLst>
      <p:ext uri="{BB962C8B-B14F-4D97-AF65-F5344CB8AC3E}">
        <p14:creationId xmlns:p14="http://schemas.microsoft.com/office/powerpoint/2010/main" val="19769788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Dataset is live financial market data sourced from Yahoo Finance using the Python application programming interface, </a:t>
            </a:r>
            <a:r>
              <a:rPr lang="en-US" sz="1200" b="1" kern="1200" dirty="0" err="1">
                <a:solidFill>
                  <a:schemeClr val="tx1"/>
                </a:solidFill>
                <a:effectLst/>
                <a:latin typeface="+mn-lt"/>
                <a:ea typeface="+mn-ea"/>
                <a:cs typeface="+mn-cs"/>
              </a:rPr>
              <a:t>yfinance</a:t>
            </a:r>
            <a:r>
              <a:rPr lang="en-US" sz="1200" b="1" kern="1200" dirty="0">
                <a:solidFill>
                  <a:schemeClr val="tx1"/>
                </a:solidFill>
                <a:effectLst/>
                <a:latin typeface="+mn-lt"/>
                <a:ea typeface="+mn-ea"/>
                <a:cs typeface="+mn-cs"/>
              </a:rPr>
              <a:t> to pull/scrape live data. Interface is licensed under Apache Software License as of submission.</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Data source, number of variables, size of dataset, </a:t>
            </a:r>
            <a:r>
              <a:rPr lang="en-US" sz="1200" kern="1200" dirty="0" err="1">
                <a:solidFill>
                  <a:schemeClr val="tx1"/>
                </a:solidFill>
                <a:effectLst/>
                <a:latin typeface="+mn-lt"/>
                <a:ea typeface="+mn-ea"/>
                <a:cs typeface="+mn-cs"/>
              </a:rPr>
              <a:t>etc</a:t>
            </a:r>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 </a:t>
            </a:r>
          </a:p>
          <a:p>
            <a:r>
              <a:rPr lang="en-US" sz="1200" b="1" kern="1200" dirty="0">
                <a:solidFill>
                  <a:schemeClr val="tx1"/>
                </a:solidFill>
                <a:effectLst/>
                <a:latin typeface="+mn-lt"/>
                <a:ea typeface="+mn-ea"/>
                <a:cs typeface="+mn-cs"/>
              </a:rPr>
              <a:t>Data is sourced from Yahoo Finance with an extensive set of modules, attributes, and methods available to be utilized in Python. There are at least 14 callable methods with at least 20 attributes or original variables. Size of the dataset is not applicable due to the source consisting of live data</a:t>
            </a:r>
            <a:endParaRPr lang="en-US" dirty="0"/>
          </a:p>
        </p:txBody>
      </p:sp>
      <p:sp>
        <p:nvSpPr>
          <p:cNvPr id="4" name="Slide Number Placeholder 3"/>
          <p:cNvSpPr>
            <a:spLocks noGrp="1"/>
          </p:cNvSpPr>
          <p:nvPr>
            <p:ph type="sldNum" sz="quarter" idx="5"/>
          </p:nvPr>
        </p:nvSpPr>
        <p:spPr/>
        <p:txBody>
          <a:bodyPr/>
          <a:lstStyle/>
          <a:p>
            <a:fld id="{8729BEAF-0406-4E8F-ABDF-7F337C4A00DF}" type="slidenum">
              <a:rPr lang="en-US" smtClean="0"/>
              <a:t>3</a:t>
            </a:fld>
            <a:endParaRPr lang="en-US"/>
          </a:p>
        </p:txBody>
      </p:sp>
    </p:spTree>
    <p:extLst>
      <p:ext uri="{BB962C8B-B14F-4D97-AF65-F5344CB8AC3E}">
        <p14:creationId xmlns:p14="http://schemas.microsoft.com/office/powerpoint/2010/main" val="9315508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Gabi!</a:t>
            </a:r>
          </a:p>
          <a:p>
            <a:r>
              <a:rPr lang="en-US" dirty="0"/>
              <a:t>-So what actionable insights can we extract from this data?</a:t>
            </a:r>
          </a:p>
          <a:p>
            <a:r>
              <a:rPr lang="en-US" dirty="0"/>
              <a:t>-AMZN is the third largest component of the S&amp;P</a:t>
            </a:r>
          </a:p>
          <a:p>
            <a:r>
              <a:rPr lang="en-US" dirty="0"/>
              <a:t>-So, we expect some correlation and similar price movements between the two as you've seen with those anomalies.</a:t>
            </a:r>
          </a:p>
          <a:p>
            <a:r>
              <a:rPr lang="en-US" dirty="0"/>
              <a:t>-As investors purchase shares in the S&amp;P, they effectively purchase AMZN as a proportion of that as well</a:t>
            </a:r>
          </a:p>
          <a:p>
            <a:r>
              <a:rPr lang="en-US" dirty="0"/>
              <a:t>-How may we differentiate the influences b/w two for predictive power?</a:t>
            </a:r>
          </a:p>
          <a:p>
            <a:r>
              <a:rPr lang="en-US" dirty="0"/>
              <a:t>-Using S&amp;P as the control to represent the broader market, we see that AMZN</a:t>
            </a:r>
          </a:p>
          <a:p>
            <a:r>
              <a:rPr lang="en-US" dirty="0"/>
              <a:t>-- Increased 118% in six months starting March 2020</a:t>
            </a:r>
          </a:p>
          <a:p>
            <a:r>
              <a:rPr lang="en-US" dirty="0"/>
              <a:t>-- Meanwhile, the S&amp;P increased nearly the same in nearly two years.</a:t>
            </a:r>
          </a:p>
          <a:p>
            <a:r>
              <a:rPr lang="en-US" dirty="0"/>
              <a:t>-- So what may have caused AMZN to reach its peak in one-fourth the time of the broader market?</a:t>
            </a:r>
          </a:p>
          <a:p>
            <a:endParaRPr lang="en-US" dirty="0"/>
          </a:p>
          <a:p>
            <a:r>
              <a:rPr lang="en-US" dirty="0"/>
              <a:t>- Pandemic lock downs of physical locations increased consumer dependence on e-commerce, of which AMZN dominates. As such, investors acknowledge in price.</a:t>
            </a:r>
          </a:p>
          <a:p>
            <a:r>
              <a:rPr lang="en-US" dirty="0"/>
              <a:t>- Bi-weekly seasonality may be attributed to conventional bi-weekly pay schedules</a:t>
            </a:r>
          </a:p>
          <a:p>
            <a:r>
              <a:rPr lang="en-US" dirty="0"/>
              <a:t>- And, the data suggests that how investors feel about a business's future is more reflective of the current price than how they they feel about the business at that present moment</a:t>
            </a:r>
          </a:p>
        </p:txBody>
      </p:sp>
      <p:sp>
        <p:nvSpPr>
          <p:cNvPr id="4" name="Slide Number Placeholder 3"/>
          <p:cNvSpPr>
            <a:spLocks noGrp="1"/>
          </p:cNvSpPr>
          <p:nvPr>
            <p:ph type="sldNum" sz="quarter" idx="5"/>
          </p:nvPr>
        </p:nvSpPr>
        <p:spPr/>
        <p:txBody>
          <a:bodyPr/>
          <a:lstStyle/>
          <a:p>
            <a:fld id="{8729BEAF-0406-4E8F-ABDF-7F337C4A00DF}" type="slidenum">
              <a:rPr lang="en-US" smtClean="0"/>
              <a:t>8</a:t>
            </a:fld>
            <a:endParaRPr lang="en-US"/>
          </a:p>
        </p:txBody>
      </p:sp>
    </p:spTree>
    <p:extLst>
      <p:ext uri="{BB962C8B-B14F-4D97-AF65-F5344CB8AC3E}">
        <p14:creationId xmlns:p14="http://schemas.microsoft.com/office/powerpoint/2010/main" val="29979046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drilling down into the weekly behavior of these investments, the S&amp;P 500 reveals a general tendency for positive price action on Mondays with the lowest expected volatility of the week.</a:t>
            </a:r>
          </a:p>
          <a:p>
            <a:endParaRPr lang="en-US" dirty="0"/>
          </a:p>
          <a:p>
            <a:r>
              <a:rPr lang="en-US" dirty="0"/>
              <a:t>Thursdays, on the other hand exhibit mixed tendencies on price action, but are also the most volatile of the week.</a:t>
            </a:r>
          </a:p>
        </p:txBody>
      </p:sp>
      <p:sp>
        <p:nvSpPr>
          <p:cNvPr id="4" name="Slide Number Placeholder 3"/>
          <p:cNvSpPr>
            <a:spLocks noGrp="1"/>
          </p:cNvSpPr>
          <p:nvPr>
            <p:ph type="sldNum" sz="quarter" idx="5"/>
          </p:nvPr>
        </p:nvSpPr>
        <p:spPr/>
        <p:txBody>
          <a:bodyPr/>
          <a:lstStyle/>
          <a:p>
            <a:fld id="{8729BEAF-0406-4E8F-ABDF-7F337C4A00DF}" type="slidenum">
              <a:rPr lang="en-US" smtClean="0"/>
              <a:t>9</a:t>
            </a:fld>
            <a:endParaRPr lang="en-US"/>
          </a:p>
        </p:txBody>
      </p:sp>
    </p:spTree>
    <p:extLst>
      <p:ext uri="{BB962C8B-B14F-4D97-AF65-F5344CB8AC3E}">
        <p14:creationId xmlns:p14="http://schemas.microsoft.com/office/powerpoint/2010/main" val="35941645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Amazon, the data suggests that Tuesdays are the least volatile day of the week on price action, but are then followed with the most volatile price action on the very next day, Wednesdays.</a:t>
            </a:r>
          </a:p>
          <a:p>
            <a:endParaRPr lang="en-US" dirty="0"/>
          </a:p>
          <a:p>
            <a:r>
              <a:rPr lang="en-US" dirty="0"/>
              <a:t>Effectively, investors may treat the average and the median as indicators of likelihood of a positive or negative day, whereas volatility may be treated as the risk profile to where volatility reflects the magnitude of risk or gain.</a:t>
            </a:r>
          </a:p>
        </p:txBody>
      </p:sp>
      <p:sp>
        <p:nvSpPr>
          <p:cNvPr id="4" name="Slide Number Placeholder 3"/>
          <p:cNvSpPr>
            <a:spLocks noGrp="1"/>
          </p:cNvSpPr>
          <p:nvPr>
            <p:ph type="sldNum" sz="quarter" idx="5"/>
          </p:nvPr>
        </p:nvSpPr>
        <p:spPr/>
        <p:txBody>
          <a:bodyPr/>
          <a:lstStyle/>
          <a:p>
            <a:fld id="{8729BEAF-0406-4E8F-ABDF-7F337C4A00DF}" type="slidenum">
              <a:rPr lang="en-US" smtClean="0"/>
              <a:t>10</a:t>
            </a:fld>
            <a:endParaRPr lang="en-US"/>
          </a:p>
        </p:txBody>
      </p:sp>
    </p:spTree>
    <p:extLst>
      <p:ext uri="{BB962C8B-B14F-4D97-AF65-F5344CB8AC3E}">
        <p14:creationId xmlns:p14="http://schemas.microsoft.com/office/powerpoint/2010/main" val="34892764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what is called a smoothing technique, our team was able to deploy a method that focused on the previous three days of price behavior and generalized it to make a prediction of future price movement. Shown here, this method yielded an impressive one-year accuracy of 2.83% error, or $13.73 per share error.</a:t>
            </a:r>
          </a:p>
        </p:txBody>
      </p:sp>
      <p:sp>
        <p:nvSpPr>
          <p:cNvPr id="4" name="Slide Number Placeholder 3"/>
          <p:cNvSpPr>
            <a:spLocks noGrp="1"/>
          </p:cNvSpPr>
          <p:nvPr>
            <p:ph type="sldNum" sz="quarter" idx="5"/>
          </p:nvPr>
        </p:nvSpPr>
        <p:spPr/>
        <p:txBody>
          <a:bodyPr/>
          <a:lstStyle/>
          <a:p>
            <a:fld id="{8729BEAF-0406-4E8F-ABDF-7F337C4A00DF}" type="slidenum">
              <a:rPr lang="en-US" smtClean="0"/>
              <a:t>11</a:t>
            </a:fld>
            <a:endParaRPr lang="en-US"/>
          </a:p>
        </p:txBody>
      </p:sp>
    </p:spTree>
    <p:extLst>
      <p:ext uri="{BB962C8B-B14F-4D97-AF65-F5344CB8AC3E}">
        <p14:creationId xmlns:p14="http://schemas.microsoft.com/office/powerpoint/2010/main" val="18734118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However using the same method, but with optimal features selected for Amazon. This method yielded a one-year prediction resulting in 19.29% error, or $30.48 per share error.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still within our initial success tolerance, though additional refinement is needed in order to achieve the same power as the S&amp;P method.</a:t>
            </a:r>
          </a:p>
          <a:p>
            <a:endParaRPr lang="en-US" dirty="0"/>
          </a:p>
        </p:txBody>
      </p:sp>
      <p:sp>
        <p:nvSpPr>
          <p:cNvPr id="4" name="Slide Number Placeholder 3"/>
          <p:cNvSpPr>
            <a:spLocks noGrp="1"/>
          </p:cNvSpPr>
          <p:nvPr>
            <p:ph type="sldNum" sz="quarter" idx="5"/>
          </p:nvPr>
        </p:nvSpPr>
        <p:spPr/>
        <p:txBody>
          <a:bodyPr/>
          <a:lstStyle/>
          <a:p>
            <a:fld id="{8729BEAF-0406-4E8F-ABDF-7F337C4A00DF}" type="slidenum">
              <a:rPr lang="en-US" smtClean="0"/>
              <a:t>12</a:t>
            </a:fld>
            <a:endParaRPr lang="en-US"/>
          </a:p>
        </p:txBody>
      </p:sp>
    </p:spTree>
    <p:extLst>
      <p:ext uri="{BB962C8B-B14F-4D97-AF65-F5344CB8AC3E}">
        <p14:creationId xmlns:p14="http://schemas.microsoft.com/office/powerpoint/2010/main" val="17463827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final method used is commonly known as a neural network that learned the price patterns of the S&amp;P 500. Using only two decision layers, the neural network determined with 95% accuracy against validation that the following day would go up or down in price.</a:t>
            </a:r>
          </a:p>
        </p:txBody>
      </p:sp>
      <p:sp>
        <p:nvSpPr>
          <p:cNvPr id="4" name="Slide Number Placeholder 3"/>
          <p:cNvSpPr>
            <a:spLocks noGrp="1"/>
          </p:cNvSpPr>
          <p:nvPr>
            <p:ph type="sldNum" sz="quarter" idx="5"/>
          </p:nvPr>
        </p:nvSpPr>
        <p:spPr/>
        <p:txBody>
          <a:bodyPr/>
          <a:lstStyle/>
          <a:p>
            <a:fld id="{8729BEAF-0406-4E8F-ABDF-7F337C4A00DF}" type="slidenum">
              <a:rPr lang="en-US" smtClean="0"/>
              <a:t>13</a:t>
            </a:fld>
            <a:endParaRPr lang="en-US"/>
          </a:p>
        </p:txBody>
      </p:sp>
    </p:spTree>
    <p:extLst>
      <p:ext uri="{BB962C8B-B14F-4D97-AF65-F5344CB8AC3E}">
        <p14:creationId xmlns:p14="http://schemas.microsoft.com/office/powerpoint/2010/main" val="25167085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did we meet our initial success criteria?</a:t>
            </a:r>
          </a:p>
          <a:p>
            <a:endParaRPr lang="en-US" dirty="0"/>
          </a:p>
          <a:p>
            <a:r>
              <a:rPr lang="en-US" dirty="0"/>
              <a:t>1. The smoothing models proved to be effective for both within the 20% price prediction error condition.</a:t>
            </a:r>
          </a:p>
          <a:p>
            <a:r>
              <a:rPr lang="en-US" dirty="0"/>
              <a:t>2. And, we did find additional models and insights that suggest what influences prices to go up or down.</a:t>
            </a:r>
          </a:p>
          <a:p>
            <a:r>
              <a:rPr lang="en-US" dirty="0"/>
              <a:t>3. Shorter periods of observation have better generalization, resulting in greater predictive power.</a:t>
            </a:r>
          </a:p>
          <a:p>
            <a:endParaRPr lang="en-US" dirty="0"/>
          </a:p>
          <a:p>
            <a:r>
              <a:rPr lang="en-US" dirty="0"/>
              <a:t>In the future, exploring external predictors from economic indicators and news sentiment may further our predictive power to strengthen investor decision-making with the power of data science and time series analysis.</a:t>
            </a:r>
          </a:p>
          <a:p>
            <a:endParaRPr lang="en-US" dirty="0"/>
          </a:p>
        </p:txBody>
      </p:sp>
      <p:sp>
        <p:nvSpPr>
          <p:cNvPr id="4" name="Slide Number Placeholder 3"/>
          <p:cNvSpPr>
            <a:spLocks noGrp="1"/>
          </p:cNvSpPr>
          <p:nvPr>
            <p:ph type="sldNum" sz="quarter" idx="5"/>
          </p:nvPr>
        </p:nvSpPr>
        <p:spPr/>
        <p:txBody>
          <a:bodyPr/>
          <a:lstStyle/>
          <a:p>
            <a:fld id="{8729BEAF-0406-4E8F-ABDF-7F337C4A00DF}" type="slidenum">
              <a:rPr lang="en-US" smtClean="0"/>
              <a:t>14</a:t>
            </a:fld>
            <a:endParaRPr lang="en-US"/>
          </a:p>
        </p:txBody>
      </p:sp>
    </p:spTree>
    <p:extLst>
      <p:ext uri="{BB962C8B-B14F-4D97-AF65-F5344CB8AC3E}">
        <p14:creationId xmlns:p14="http://schemas.microsoft.com/office/powerpoint/2010/main" val="18928207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12/2/23</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12/2/23</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12/2/23</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12/2/23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12/2/23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12/2/23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12/2/23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12/2/23</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12/2/23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12/2/23</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5.png"/><Relationship Id="rId5" Type="http://schemas.openxmlformats.org/officeDocument/2006/relationships/image" Target="../media/image15.png"/><Relationship Id="rId4"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5.png"/><Relationship Id="rId5" Type="http://schemas.openxmlformats.org/officeDocument/2006/relationships/image" Target="../media/image16.png"/><Relationship Id="rId4"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5.png"/><Relationship Id="rId5" Type="http://schemas.openxmlformats.org/officeDocument/2006/relationships/image" Target="../media/image17.png"/><Relationship Id="rId4"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5.png"/><Relationship Id="rId5" Type="http://schemas.openxmlformats.org/officeDocument/2006/relationships/image" Target="../media/image18.png"/><Relationship Id="rId4" Type="http://schemas.openxmlformats.org/officeDocument/2006/relationships/notesSlide" Target="../notesSlides/notesSlide8.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5.png"/><Relationship Id="rId4" Type="http://schemas.openxmlformats.org/officeDocument/2006/relationships/notesSlide" Target="../notesSlides/notesSlide9.xml"/></Relationships>
</file>

<file path=ppt/slides/_rels/slide15.xml.rels><?xml version="1.0" encoding="UTF-8" standalone="yes"?>
<Relationships xmlns="http://schemas.openxmlformats.org/package/2006/relationships"><Relationship Id="rId3" Type="http://schemas.openxmlformats.org/officeDocument/2006/relationships/hyperlink" Target="https://blog.quantinsti.com/stationarity" TargetMode="External"/><Relationship Id="rId2" Type="http://schemas.openxmlformats.org/officeDocument/2006/relationships/hyperlink" Target="https://machinelearningmastery.com/exponential-smoothing-for-time-series-forecasting-in-python/" TargetMode="External"/><Relationship Id="rId1" Type="http://schemas.openxmlformats.org/officeDocument/2006/relationships/slideLayout" Target="../slideLayouts/slideLayout4.xml"/><Relationship Id="rId6" Type="http://schemas.openxmlformats.org/officeDocument/2006/relationships/hyperlink" Target="https://www.statsmodels.org/stable/generated/statsmodels.tsa.holtwinters.ExponentialSmoothing.html#statsmodels.ts" TargetMode="External"/><Relationship Id="rId5" Type="http://schemas.openxmlformats.org/officeDocument/2006/relationships/hyperlink" Target="https://youtu.be/0xHf-SJ9Z9U?feature=shared" TargetMode="External"/><Relationship Id="rId4" Type="http://schemas.openxmlformats.org/officeDocument/2006/relationships/hyperlink" Target="https://github.com/ritvikmath/"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5.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5.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5.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5.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3.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5.png"/><Relationship Id="rId5" Type="http://schemas.openxmlformats.org/officeDocument/2006/relationships/image" Target="../media/image14.png"/><Relationship Id="rId4"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6A970-71CB-42CB-AFD6-F04265DE14D9}"/>
              </a:ext>
            </a:extLst>
          </p:cNvPr>
          <p:cNvSpPr>
            <a:spLocks noGrp="1"/>
          </p:cNvSpPr>
          <p:nvPr>
            <p:ph type="ctrTitle"/>
          </p:nvPr>
        </p:nvSpPr>
        <p:spPr/>
        <p:txBody>
          <a:bodyPr>
            <a:normAutofit fontScale="90000"/>
          </a:bodyPr>
          <a:lstStyle/>
          <a:p>
            <a:r>
              <a:rPr lang="en-US" b="1" dirty="0"/>
              <a:t>Bull Market or Bear Market: Time Series Price Prediction for Q1 2024:</a:t>
            </a:r>
            <a:br>
              <a:rPr lang="en-US" dirty="0"/>
            </a:br>
            <a:endParaRPr lang="en-US" dirty="0"/>
          </a:p>
        </p:txBody>
      </p:sp>
      <p:sp>
        <p:nvSpPr>
          <p:cNvPr id="3" name="Subtitle 2">
            <a:extLst>
              <a:ext uri="{FF2B5EF4-FFF2-40B4-BE49-F238E27FC236}">
                <a16:creationId xmlns:a16="http://schemas.microsoft.com/office/drawing/2014/main" id="{D308D33F-6030-4AC0-842D-36DEB4AEA77A}"/>
              </a:ext>
            </a:extLst>
          </p:cNvPr>
          <p:cNvSpPr>
            <a:spLocks noGrp="1"/>
          </p:cNvSpPr>
          <p:nvPr>
            <p:ph type="subTitle" idx="1"/>
          </p:nvPr>
        </p:nvSpPr>
        <p:spPr/>
        <p:txBody>
          <a:bodyPr/>
          <a:lstStyle/>
          <a:p>
            <a:endParaRPr lang="en-US" dirty="0"/>
          </a:p>
        </p:txBody>
      </p:sp>
      <p:sp>
        <p:nvSpPr>
          <p:cNvPr id="4" name="TextBox 3">
            <a:extLst>
              <a:ext uri="{FF2B5EF4-FFF2-40B4-BE49-F238E27FC236}">
                <a16:creationId xmlns:a16="http://schemas.microsoft.com/office/drawing/2014/main" id="{41D1868F-A546-4C9D-9CB6-78A479BC74AD}"/>
              </a:ext>
            </a:extLst>
          </p:cNvPr>
          <p:cNvSpPr txBox="1"/>
          <p:nvPr/>
        </p:nvSpPr>
        <p:spPr>
          <a:xfrm>
            <a:off x="581191" y="3618406"/>
            <a:ext cx="7388636" cy="2031325"/>
          </a:xfrm>
          <a:prstGeom prst="rect">
            <a:avLst/>
          </a:prstGeom>
          <a:noFill/>
        </p:spPr>
        <p:txBody>
          <a:bodyPr wrap="square" rtlCol="0">
            <a:spAutoFit/>
          </a:bodyPr>
          <a:lstStyle/>
          <a:p>
            <a:r>
              <a:rPr lang="en-US" dirty="0">
                <a:solidFill>
                  <a:schemeClr val="bg1"/>
                </a:solidFill>
              </a:rPr>
              <a:t>Team 1: </a:t>
            </a:r>
          </a:p>
          <a:p>
            <a:pPr marL="285750" indent="-285750">
              <a:buFont typeface="Arial" panose="020B0604020202020204" pitchFamily="34" charset="0"/>
              <a:buChar char="•"/>
            </a:pPr>
            <a:r>
              <a:rPr lang="en-US" dirty="0">
                <a:solidFill>
                  <a:schemeClr val="bg1"/>
                </a:solidFill>
              </a:rPr>
              <a:t>John Vincent </a:t>
            </a:r>
            <a:r>
              <a:rPr lang="en-US" dirty="0" err="1">
                <a:solidFill>
                  <a:schemeClr val="bg1"/>
                </a:solidFill>
              </a:rPr>
              <a:t>Deniega</a:t>
            </a:r>
            <a:endParaRPr lang="en-US" dirty="0">
              <a:solidFill>
                <a:schemeClr val="bg1"/>
              </a:solidFill>
            </a:endParaRPr>
          </a:p>
          <a:p>
            <a:pPr marL="285750" indent="-285750">
              <a:buFont typeface="Arial" panose="020B0604020202020204" pitchFamily="34" charset="0"/>
              <a:buChar char="•"/>
            </a:pPr>
            <a:r>
              <a:rPr lang="en-US" dirty="0">
                <a:solidFill>
                  <a:schemeClr val="bg1"/>
                </a:solidFill>
              </a:rPr>
              <a:t>Ravita Kartawinata</a:t>
            </a:r>
          </a:p>
          <a:p>
            <a:pPr marL="285750" indent="-285750">
              <a:buFont typeface="Arial" panose="020B0604020202020204" pitchFamily="34" charset="0"/>
              <a:buChar char="•"/>
            </a:pPr>
            <a:r>
              <a:rPr lang="en-US" dirty="0">
                <a:solidFill>
                  <a:schemeClr val="bg1"/>
                </a:solidFill>
              </a:rPr>
              <a:t>Gabriella Rivera</a:t>
            </a:r>
          </a:p>
          <a:p>
            <a:endParaRPr lang="en-US" dirty="0">
              <a:solidFill>
                <a:schemeClr val="bg1"/>
              </a:solidFill>
            </a:endParaRPr>
          </a:p>
          <a:p>
            <a:r>
              <a:rPr lang="en-US" dirty="0">
                <a:solidFill>
                  <a:schemeClr val="bg1"/>
                </a:solidFill>
              </a:rPr>
              <a:t>Master of Science in Applied Data Science, University of San Diego</a:t>
            </a:r>
          </a:p>
          <a:p>
            <a:endParaRPr lang="en-US" dirty="0">
              <a:solidFill>
                <a:schemeClr val="bg1"/>
              </a:solidFill>
            </a:endParaRPr>
          </a:p>
        </p:txBody>
      </p:sp>
      <p:pic>
        <p:nvPicPr>
          <p:cNvPr id="5" name="Audio 4">
            <a:hlinkClick r:id="" action="ppaction://media"/>
            <a:extLst>
              <a:ext uri="{FF2B5EF4-FFF2-40B4-BE49-F238E27FC236}">
                <a16:creationId xmlns:a16="http://schemas.microsoft.com/office/drawing/2014/main" id="{4CCF9017-B270-4321-8160-F082530274C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006145065"/>
      </p:ext>
    </p:extLst>
  </p:cSld>
  <p:clrMapOvr>
    <a:masterClrMapping/>
  </p:clrMapOvr>
  <mc:AlternateContent xmlns:mc="http://schemas.openxmlformats.org/markup-compatibility/2006" xmlns:p14="http://schemas.microsoft.com/office/powerpoint/2010/main">
    <mc:Choice Requires="p14">
      <p:transition spd="slow" p14:dur="2000" advTm="20708"/>
    </mc:Choice>
    <mc:Fallback xmlns="">
      <p:transition spd="slow" advTm="207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9B9D46-F26C-02B4-FD15-42F92C439267}"/>
              </a:ext>
            </a:extLst>
          </p:cNvPr>
          <p:cNvSpPr>
            <a:spLocks noGrp="1"/>
          </p:cNvSpPr>
          <p:nvPr>
            <p:ph type="title"/>
          </p:nvPr>
        </p:nvSpPr>
        <p:spPr/>
        <p:txBody>
          <a:bodyPr/>
          <a:lstStyle/>
          <a:p>
            <a:r>
              <a:rPr lang="en-US" dirty="0" err="1"/>
              <a:t>Amazon.com</a:t>
            </a:r>
            <a:r>
              <a:rPr lang="en-US" dirty="0"/>
              <a:t> incorporated (</a:t>
            </a:r>
            <a:r>
              <a:rPr lang="en-US" dirty="0" err="1"/>
              <a:t>amzn</a:t>
            </a:r>
            <a:r>
              <a:rPr lang="en-US" dirty="0"/>
              <a:t>) statistics per share</a:t>
            </a:r>
          </a:p>
        </p:txBody>
      </p:sp>
      <p:pic>
        <p:nvPicPr>
          <p:cNvPr id="6" name="Content Placeholder 5" descr="A graph of different colored squares&#10;&#10;Description automatically generated">
            <a:extLst>
              <a:ext uri="{FF2B5EF4-FFF2-40B4-BE49-F238E27FC236}">
                <a16:creationId xmlns:a16="http://schemas.microsoft.com/office/drawing/2014/main" id="{B44E57D0-4192-537C-BC1D-7D622E90C6AF}"/>
              </a:ext>
            </a:extLst>
          </p:cNvPr>
          <p:cNvPicPr>
            <a:picLocks noGrp="1" noChangeAspect="1"/>
          </p:cNvPicPr>
          <p:nvPr>
            <p:ph sz="half" idx="1"/>
          </p:nvPr>
        </p:nvPicPr>
        <p:blipFill>
          <a:blip r:embed="rId5"/>
          <a:stretch>
            <a:fillRect/>
          </a:stretch>
        </p:blipFill>
        <p:spPr>
          <a:xfrm>
            <a:off x="1256183" y="2227263"/>
            <a:ext cx="4072583" cy="3633787"/>
          </a:xfrm>
        </p:spPr>
      </p:pic>
      <p:graphicFrame>
        <p:nvGraphicFramePr>
          <p:cNvPr id="7" name="Content Placeholder 6">
            <a:extLst>
              <a:ext uri="{FF2B5EF4-FFF2-40B4-BE49-F238E27FC236}">
                <a16:creationId xmlns:a16="http://schemas.microsoft.com/office/drawing/2014/main" id="{7BA9FF9B-6739-3788-EEFD-8D1DFCB6BE73}"/>
              </a:ext>
            </a:extLst>
          </p:cNvPr>
          <p:cNvGraphicFramePr>
            <a:graphicFrameLocks noGrp="1"/>
          </p:cNvGraphicFramePr>
          <p:nvPr>
            <p:ph sz="half" idx="2"/>
            <p:extLst>
              <p:ext uri="{D42A27DB-BD31-4B8C-83A1-F6EECF244321}">
                <p14:modId xmlns:p14="http://schemas.microsoft.com/office/powerpoint/2010/main" val="1150303024"/>
              </p:ext>
            </p:extLst>
          </p:nvPr>
        </p:nvGraphicFramePr>
        <p:xfrm>
          <a:off x="5775767" y="2227263"/>
          <a:ext cx="5835204" cy="2590800"/>
        </p:xfrm>
        <a:graphic>
          <a:graphicData uri="http://schemas.openxmlformats.org/drawingml/2006/table">
            <a:tbl>
              <a:tblPr firstRow="1" bandRow="1">
                <a:tableStyleId>{5C22544A-7EE6-4342-B048-85BDC9FD1C3A}</a:tableStyleId>
              </a:tblPr>
              <a:tblGrid>
                <a:gridCol w="972534">
                  <a:extLst>
                    <a:ext uri="{9D8B030D-6E8A-4147-A177-3AD203B41FA5}">
                      <a16:colId xmlns:a16="http://schemas.microsoft.com/office/drawing/2014/main" val="927204483"/>
                    </a:ext>
                  </a:extLst>
                </a:gridCol>
                <a:gridCol w="972534">
                  <a:extLst>
                    <a:ext uri="{9D8B030D-6E8A-4147-A177-3AD203B41FA5}">
                      <a16:colId xmlns:a16="http://schemas.microsoft.com/office/drawing/2014/main" val="322138912"/>
                    </a:ext>
                  </a:extLst>
                </a:gridCol>
                <a:gridCol w="972534">
                  <a:extLst>
                    <a:ext uri="{9D8B030D-6E8A-4147-A177-3AD203B41FA5}">
                      <a16:colId xmlns:a16="http://schemas.microsoft.com/office/drawing/2014/main" val="200473405"/>
                    </a:ext>
                  </a:extLst>
                </a:gridCol>
                <a:gridCol w="972534">
                  <a:extLst>
                    <a:ext uri="{9D8B030D-6E8A-4147-A177-3AD203B41FA5}">
                      <a16:colId xmlns:a16="http://schemas.microsoft.com/office/drawing/2014/main" val="3724276963"/>
                    </a:ext>
                  </a:extLst>
                </a:gridCol>
                <a:gridCol w="972534">
                  <a:extLst>
                    <a:ext uri="{9D8B030D-6E8A-4147-A177-3AD203B41FA5}">
                      <a16:colId xmlns:a16="http://schemas.microsoft.com/office/drawing/2014/main" val="4284267840"/>
                    </a:ext>
                  </a:extLst>
                </a:gridCol>
                <a:gridCol w="972534">
                  <a:extLst>
                    <a:ext uri="{9D8B030D-6E8A-4147-A177-3AD203B41FA5}">
                      <a16:colId xmlns:a16="http://schemas.microsoft.com/office/drawing/2014/main" val="3766896197"/>
                    </a:ext>
                  </a:extLst>
                </a:gridCol>
              </a:tblGrid>
              <a:tr h="329357">
                <a:tc>
                  <a:txBody>
                    <a:bodyPr/>
                    <a:lstStyle/>
                    <a:p>
                      <a:endParaRPr lang="en-US" dirty="0"/>
                    </a:p>
                  </a:txBody>
                  <a:tcPr/>
                </a:tc>
                <a:tc>
                  <a:txBody>
                    <a:bodyPr/>
                    <a:lstStyle/>
                    <a:p>
                      <a:r>
                        <a:rPr lang="en-US" dirty="0"/>
                        <a:t>Mon</a:t>
                      </a:r>
                    </a:p>
                  </a:txBody>
                  <a:tcPr/>
                </a:tc>
                <a:tc>
                  <a:txBody>
                    <a:bodyPr/>
                    <a:lstStyle/>
                    <a:p>
                      <a:r>
                        <a:rPr lang="en-US" dirty="0"/>
                        <a:t>Tues</a:t>
                      </a:r>
                    </a:p>
                  </a:txBody>
                  <a:tcPr>
                    <a:solidFill>
                      <a:srgbClr val="002060">
                        <a:alpha val="50196"/>
                      </a:srgbClr>
                    </a:solidFill>
                  </a:tcPr>
                </a:tc>
                <a:tc>
                  <a:txBody>
                    <a:bodyPr/>
                    <a:lstStyle/>
                    <a:p>
                      <a:r>
                        <a:rPr lang="en-US" dirty="0"/>
                        <a:t>Wed</a:t>
                      </a:r>
                    </a:p>
                  </a:txBody>
                  <a:tcPr>
                    <a:solidFill>
                      <a:srgbClr val="FF0000">
                        <a:alpha val="50196"/>
                      </a:srgbClr>
                    </a:solidFill>
                  </a:tcPr>
                </a:tc>
                <a:tc>
                  <a:txBody>
                    <a:bodyPr/>
                    <a:lstStyle/>
                    <a:p>
                      <a:r>
                        <a:rPr lang="en-US" dirty="0"/>
                        <a:t>Thu</a:t>
                      </a:r>
                    </a:p>
                  </a:txBody>
                  <a:tcPr/>
                </a:tc>
                <a:tc>
                  <a:txBody>
                    <a:bodyPr/>
                    <a:lstStyle/>
                    <a:p>
                      <a:r>
                        <a:rPr lang="en-US" dirty="0"/>
                        <a:t>Fri</a:t>
                      </a:r>
                    </a:p>
                  </a:txBody>
                  <a:tcPr/>
                </a:tc>
                <a:extLst>
                  <a:ext uri="{0D108BD9-81ED-4DB2-BD59-A6C34878D82A}">
                    <a16:rowId xmlns:a16="http://schemas.microsoft.com/office/drawing/2014/main" val="604418016"/>
                  </a:ext>
                </a:extLst>
              </a:tr>
              <a:tr h="329357">
                <a:tc>
                  <a:txBody>
                    <a:bodyPr/>
                    <a:lstStyle/>
                    <a:p>
                      <a:r>
                        <a:rPr lang="en-US" sz="1600" dirty="0"/>
                        <a:t>Average</a:t>
                      </a:r>
                    </a:p>
                  </a:txBody>
                  <a:tcPr/>
                </a:tc>
                <a:tc>
                  <a:txBody>
                    <a:bodyPr/>
                    <a:lstStyle/>
                    <a:p>
                      <a:r>
                        <a:rPr lang="en-US" dirty="0"/>
                        <a:t>$0.28</a:t>
                      </a:r>
                    </a:p>
                  </a:txBody>
                  <a:tcPr/>
                </a:tc>
                <a:tc>
                  <a:txBody>
                    <a:bodyPr/>
                    <a:lstStyle/>
                    <a:p>
                      <a:r>
                        <a:rPr lang="en-US" dirty="0">
                          <a:solidFill>
                            <a:srgbClr val="FF0000"/>
                          </a:solidFill>
                        </a:rPr>
                        <a:t>-$0.10</a:t>
                      </a:r>
                    </a:p>
                  </a:txBody>
                  <a:tcPr>
                    <a:solidFill>
                      <a:srgbClr val="002060">
                        <a:alpha val="50196"/>
                      </a:srgbClr>
                    </a:solidFill>
                  </a:tcPr>
                </a:tc>
                <a:tc>
                  <a:txBody>
                    <a:bodyPr/>
                    <a:lstStyle/>
                    <a:p>
                      <a:r>
                        <a:rPr lang="en-US" dirty="0">
                          <a:solidFill>
                            <a:srgbClr val="FF0000"/>
                          </a:solidFill>
                        </a:rPr>
                        <a:t>-$0.05</a:t>
                      </a:r>
                    </a:p>
                  </a:txBody>
                  <a:tcPr>
                    <a:solidFill>
                      <a:srgbClr val="FF0000">
                        <a:alpha val="50196"/>
                      </a:srgbClr>
                    </a:solidFill>
                  </a:tcPr>
                </a:tc>
                <a:tc>
                  <a:txBody>
                    <a:bodyPr/>
                    <a:lstStyle/>
                    <a:p>
                      <a:r>
                        <a:rPr lang="en-US" dirty="0"/>
                        <a:t>$0.08</a:t>
                      </a:r>
                    </a:p>
                  </a:txBody>
                  <a:tcPr/>
                </a:tc>
                <a:tc>
                  <a:txBody>
                    <a:bodyPr/>
                    <a:lstStyle/>
                    <a:p>
                      <a:r>
                        <a:rPr lang="en-US" dirty="0"/>
                        <a:t>$0.32</a:t>
                      </a:r>
                    </a:p>
                  </a:txBody>
                  <a:tcPr/>
                </a:tc>
                <a:extLst>
                  <a:ext uri="{0D108BD9-81ED-4DB2-BD59-A6C34878D82A}">
                    <a16:rowId xmlns:a16="http://schemas.microsoft.com/office/drawing/2014/main" val="1609267972"/>
                  </a:ext>
                </a:extLst>
              </a:tr>
              <a:tr h="514339">
                <a:tc>
                  <a:txBody>
                    <a:bodyPr/>
                    <a:lstStyle/>
                    <a:p>
                      <a:r>
                        <a:rPr lang="en-US" sz="1600" dirty="0"/>
                        <a:t>Median</a:t>
                      </a:r>
                    </a:p>
                    <a:p>
                      <a:r>
                        <a:rPr lang="en-US" sz="1600" dirty="0"/>
                        <a:t>(50</a:t>
                      </a:r>
                      <a:r>
                        <a:rPr lang="en-US" sz="1600" baseline="30000" dirty="0"/>
                        <a:t>th</a:t>
                      </a:r>
                      <a:r>
                        <a:rPr lang="en-US" sz="1600" dirty="0"/>
                        <a:t> Pct)</a:t>
                      </a:r>
                    </a:p>
                  </a:txBody>
                  <a:tcPr/>
                </a:tc>
                <a:tc>
                  <a:txBody>
                    <a:bodyPr/>
                    <a:lstStyle/>
                    <a:p>
                      <a:r>
                        <a:rPr lang="en-US" dirty="0"/>
                        <a:t>$0.11</a:t>
                      </a:r>
                    </a:p>
                  </a:txBody>
                  <a:tcPr/>
                </a:tc>
                <a:tc>
                  <a:txBody>
                    <a:bodyPr/>
                    <a:lstStyle/>
                    <a:p>
                      <a:r>
                        <a:rPr lang="en-US" dirty="0"/>
                        <a:t>$0.05</a:t>
                      </a:r>
                    </a:p>
                  </a:txBody>
                  <a:tcPr>
                    <a:solidFill>
                      <a:srgbClr val="002060">
                        <a:alpha val="50196"/>
                      </a:srgbClr>
                    </a:solidFill>
                  </a:tcPr>
                </a:tc>
                <a:tc>
                  <a:txBody>
                    <a:bodyPr/>
                    <a:lstStyle/>
                    <a:p>
                      <a:r>
                        <a:rPr lang="en-US" dirty="0"/>
                        <a:t>$0.11</a:t>
                      </a:r>
                    </a:p>
                  </a:txBody>
                  <a:tcPr>
                    <a:solidFill>
                      <a:srgbClr val="FF0000">
                        <a:alpha val="50196"/>
                      </a:srgbClr>
                    </a:solidFill>
                  </a:tcPr>
                </a:tc>
                <a:tc>
                  <a:txBody>
                    <a:bodyPr/>
                    <a:lstStyle/>
                    <a:p>
                      <a:r>
                        <a:rPr lang="en-US" dirty="0"/>
                        <a:t>$0.11</a:t>
                      </a:r>
                    </a:p>
                  </a:txBody>
                  <a:tcPr/>
                </a:tc>
                <a:tc>
                  <a:txBody>
                    <a:bodyPr/>
                    <a:lstStyle/>
                    <a:p>
                      <a:r>
                        <a:rPr lang="en-US" dirty="0"/>
                        <a:t>$0.20</a:t>
                      </a:r>
                    </a:p>
                  </a:txBody>
                  <a:tcPr/>
                </a:tc>
                <a:extLst>
                  <a:ext uri="{0D108BD9-81ED-4DB2-BD59-A6C34878D82A}">
                    <a16:rowId xmlns:a16="http://schemas.microsoft.com/office/drawing/2014/main" val="1618557074"/>
                  </a:ext>
                </a:extLst>
              </a:tr>
              <a:tr h="113696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Volatility</a:t>
                      </a:r>
                      <a:r>
                        <a:rPr lang="en-US" sz="2400" dirty="0"/>
                        <a:t> </a:t>
                      </a:r>
                      <a:r>
                        <a:rPr lang="en-US" sz="1200" dirty="0"/>
                        <a:t>(68% likelihood fluctuation)</a:t>
                      </a:r>
                    </a:p>
                    <a:p>
                      <a:endParaRPr lang="en-US" dirty="0"/>
                    </a:p>
                  </a:txBody>
                  <a:tcPr/>
                </a:tc>
                <a:tc>
                  <a:txBody>
                    <a:bodyPr/>
                    <a:lstStyle/>
                    <a:p>
                      <a:r>
                        <a:rPr lang="en-US" dirty="0"/>
                        <a:t>$1.64</a:t>
                      </a:r>
                    </a:p>
                  </a:txBody>
                  <a:tcPr/>
                </a:tc>
                <a:tc>
                  <a:txBody>
                    <a:bodyPr/>
                    <a:lstStyle/>
                    <a:p>
                      <a:r>
                        <a:rPr lang="en-US" dirty="0"/>
                        <a:t>$1.58</a:t>
                      </a:r>
                    </a:p>
                  </a:txBody>
                  <a:tcPr>
                    <a:solidFill>
                      <a:srgbClr val="002060">
                        <a:alpha val="50196"/>
                      </a:srgbClr>
                    </a:solidFill>
                  </a:tcPr>
                </a:tc>
                <a:tc>
                  <a:txBody>
                    <a:bodyPr/>
                    <a:lstStyle/>
                    <a:p>
                      <a:r>
                        <a:rPr lang="en-US" dirty="0"/>
                        <a:t>$2.22</a:t>
                      </a:r>
                    </a:p>
                  </a:txBody>
                  <a:tcPr>
                    <a:solidFill>
                      <a:srgbClr val="FF0000">
                        <a:alpha val="50196"/>
                      </a:srgbClr>
                    </a:solidFill>
                  </a:tcPr>
                </a:tc>
                <a:tc>
                  <a:txBody>
                    <a:bodyPr/>
                    <a:lstStyle/>
                    <a:p>
                      <a:r>
                        <a:rPr lang="en-US" dirty="0"/>
                        <a:t>$2.07</a:t>
                      </a:r>
                    </a:p>
                  </a:txBody>
                  <a:tcPr/>
                </a:tc>
                <a:tc>
                  <a:txBody>
                    <a:bodyPr/>
                    <a:lstStyle/>
                    <a:p>
                      <a:r>
                        <a:rPr lang="en-US" dirty="0"/>
                        <a:t>$1.87</a:t>
                      </a:r>
                    </a:p>
                  </a:txBody>
                  <a:tcPr/>
                </a:tc>
                <a:extLst>
                  <a:ext uri="{0D108BD9-81ED-4DB2-BD59-A6C34878D82A}">
                    <a16:rowId xmlns:a16="http://schemas.microsoft.com/office/drawing/2014/main" val="1093751091"/>
                  </a:ext>
                </a:extLst>
              </a:tr>
            </a:tbl>
          </a:graphicData>
        </a:graphic>
      </p:graphicFrame>
      <p:pic>
        <p:nvPicPr>
          <p:cNvPr id="53" name="Audio 52">
            <a:extLst>
              <a:ext uri="{FF2B5EF4-FFF2-40B4-BE49-F238E27FC236}">
                <a16:creationId xmlns:a16="http://schemas.microsoft.com/office/drawing/2014/main" id="{AF32C6E0-33DC-F2E6-7653-F865CDBA783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26485575"/>
      </p:ext>
    </p:extLst>
  </p:cSld>
  <p:clrMapOvr>
    <a:masterClrMapping/>
  </p:clrMapOvr>
  <mc:AlternateContent xmlns:mc="http://schemas.openxmlformats.org/markup-compatibility/2006" xmlns:p14="http://schemas.microsoft.com/office/powerpoint/2010/main">
    <mc:Choice Requires="p14">
      <p:transition spd="slow" p14:dur="2000" advTm="24105"/>
    </mc:Choice>
    <mc:Fallback xmlns="">
      <p:transition spd="slow" advTm="241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E830057-F4EE-412A-8526-36BE1CE18C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Rectangle 12">
            <a:extLst>
              <a:ext uri="{FF2B5EF4-FFF2-40B4-BE49-F238E27FC236}">
                <a16:creationId xmlns:a16="http://schemas.microsoft.com/office/drawing/2014/main" id="{BAAEBA82-E2D4-4653-AEE3-E95B330DDA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14">
            <a:extLst>
              <a:ext uri="{FF2B5EF4-FFF2-40B4-BE49-F238E27FC236}">
                <a16:creationId xmlns:a16="http://schemas.microsoft.com/office/drawing/2014/main" id="{2386509E-DAF8-4DA0-B09B-FA3FB341C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Rectangle 16">
            <a:extLst>
              <a:ext uri="{FF2B5EF4-FFF2-40B4-BE49-F238E27FC236}">
                <a16:creationId xmlns:a16="http://schemas.microsoft.com/office/drawing/2014/main" id="{A104403F-BB31-4282-8635-1B39793F36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9" name="Rectangle 18">
            <a:extLst>
              <a:ext uri="{FF2B5EF4-FFF2-40B4-BE49-F238E27FC236}">
                <a16:creationId xmlns:a16="http://schemas.microsoft.com/office/drawing/2014/main" id="{2A28AC4B-805D-4091-A648-61572081C7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12192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E1A8AB0A-F8B9-46C8-69FF-5D9CF45891E6}"/>
              </a:ext>
            </a:extLst>
          </p:cNvPr>
          <p:cNvSpPr>
            <a:spLocks noGrp="1"/>
          </p:cNvSpPr>
          <p:nvPr>
            <p:ph type="title"/>
          </p:nvPr>
        </p:nvSpPr>
        <p:spPr>
          <a:xfrm>
            <a:off x="601255" y="702156"/>
            <a:ext cx="3409783" cy="1013800"/>
          </a:xfrm>
        </p:spPr>
        <p:txBody>
          <a:bodyPr vert="horz" lIns="91440" tIns="45720" rIns="91440" bIns="45720" rtlCol="0" anchor="b">
            <a:normAutofit/>
          </a:bodyPr>
          <a:lstStyle/>
          <a:p>
            <a:pPr>
              <a:lnSpc>
                <a:spcPct val="90000"/>
              </a:lnSpc>
            </a:pPr>
            <a:r>
              <a:rPr lang="en-US" sz="2200"/>
              <a:t>Method: advanced exponential smoothing</a:t>
            </a:r>
          </a:p>
        </p:txBody>
      </p:sp>
      <p:sp>
        <p:nvSpPr>
          <p:cNvPr id="23" name="Rectangle 22">
            <a:extLst>
              <a:ext uri="{FF2B5EF4-FFF2-40B4-BE49-F238E27FC236}">
                <a16:creationId xmlns:a16="http://schemas.microsoft.com/office/drawing/2014/main" id="{A6D733BE-061E-4600-B6A3-62A68EF2C6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rgbClr val="FFA92C"/>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Content Placeholder 3">
            <a:extLst>
              <a:ext uri="{FF2B5EF4-FFF2-40B4-BE49-F238E27FC236}">
                <a16:creationId xmlns:a16="http://schemas.microsoft.com/office/drawing/2014/main" id="{C73E2A64-E23E-7D63-09E2-1A89CF446B14}"/>
              </a:ext>
            </a:extLst>
          </p:cNvPr>
          <p:cNvSpPr>
            <a:spLocks noGrp="1"/>
          </p:cNvSpPr>
          <p:nvPr>
            <p:ph sz="half" idx="2"/>
          </p:nvPr>
        </p:nvSpPr>
        <p:spPr>
          <a:xfrm>
            <a:off x="601255" y="1964168"/>
            <a:ext cx="3409782" cy="4036582"/>
          </a:xfrm>
        </p:spPr>
        <p:txBody>
          <a:bodyPr vert="horz" lIns="91440" tIns="45720" rIns="91440" bIns="45720" rtlCol="0" anchor="ctr">
            <a:normAutofit/>
          </a:bodyPr>
          <a:lstStyle/>
          <a:p>
            <a:r>
              <a:rPr lang="en-US" dirty="0">
                <a:solidFill>
                  <a:schemeClr val="bg1"/>
                </a:solidFill>
              </a:rPr>
              <a:t>Method characteristics:</a:t>
            </a:r>
          </a:p>
          <a:p>
            <a:pPr lvl="1"/>
            <a:r>
              <a:rPr lang="en-US" dirty="0">
                <a:solidFill>
                  <a:schemeClr val="bg1"/>
                </a:solidFill>
              </a:rPr>
              <a:t>Percentage of trend</a:t>
            </a:r>
          </a:p>
          <a:p>
            <a:pPr lvl="1"/>
            <a:r>
              <a:rPr lang="en-US" dirty="0">
                <a:solidFill>
                  <a:schemeClr val="bg1"/>
                </a:solidFill>
              </a:rPr>
              <a:t>Trend progressively weakens</a:t>
            </a:r>
          </a:p>
          <a:p>
            <a:pPr lvl="1"/>
            <a:r>
              <a:rPr lang="en-US" dirty="0">
                <a:solidFill>
                  <a:schemeClr val="bg1"/>
                </a:solidFill>
              </a:rPr>
              <a:t>Look-back 3 days long</a:t>
            </a:r>
          </a:p>
          <a:p>
            <a:pPr lvl="1"/>
            <a:r>
              <a:rPr lang="en-US" dirty="0">
                <a:solidFill>
                  <a:schemeClr val="bg1"/>
                </a:solidFill>
              </a:rPr>
              <a:t>3 day long cycle</a:t>
            </a:r>
          </a:p>
          <a:p>
            <a:pPr lvl="1"/>
            <a:r>
              <a:rPr lang="en-US" dirty="0">
                <a:solidFill>
                  <a:schemeClr val="bg1"/>
                </a:solidFill>
              </a:rPr>
              <a:t>General / Round estimation</a:t>
            </a:r>
          </a:p>
        </p:txBody>
      </p:sp>
      <p:pic>
        <p:nvPicPr>
          <p:cNvPr id="6" name="Content Placeholder 5" descr="A graph with orange and blue lines&#10;&#10;Description automatically generated">
            <a:extLst>
              <a:ext uri="{FF2B5EF4-FFF2-40B4-BE49-F238E27FC236}">
                <a16:creationId xmlns:a16="http://schemas.microsoft.com/office/drawing/2014/main" id="{6C87404E-B48A-4FF4-0EDE-6A000B7BA5F9}"/>
              </a:ext>
            </a:extLst>
          </p:cNvPr>
          <p:cNvPicPr>
            <a:picLocks noGrp="1" noChangeAspect="1"/>
          </p:cNvPicPr>
          <p:nvPr>
            <p:ph sz="half" idx="1"/>
          </p:nvPr>
        </p:nvPicPr>
        <p:blipFill>
          <a:blip r:embed="rId5"/>
          <a:stretch>
            <a:fillRect/>
          </a:stretch>
        </p:blipFill>
        <p:spPr>
          <a:xfrm>
            <a:off x="4791522" y="1735737"/>
            <a:ext cx="6489819" cy="3407155"/>
          </a:xfrm>
          <a:prstGeom prst="rect">
            <a:avLst/>
          </a:prstGeom>
        </p:spPr>
      </p:pic>
      <p:sp>
        <p:nvSpPr>
          <p:cNvPr id="8" name="TextBox 7">
            <a:extLst>
              <a:ext uri="{FF2B5EF4-FFF2-40B4-BE49-F238E27FC236}">
                <a16:creationId xmlns:a16="http://schemas.microsoft.com/office/drawing/2014/main" id="{F09B7BDA-6B22-C538-7DE0-55513CF37929}"/>
              </a:ext>
            </a:extLst>
          </p:cNvPr>
          <p:cNvSpPr txBox="1"/>
          <p:nvPr/>
        </p:nvSpPr>
        <p:spPr>
          <a:xfrm>
            <a:off x="4791522" y="4999262"/>
            <a:ext cx="6489819" cy="923330"/>
          </a:xfrm>
          <a:prstGeom prst="rect">
            <a:avLst/>
          </a:prstGeom>
          <a:noFill/>
        </p:spPr>
        <p:txBody>
          <a:bodyPr wrap="square" rtlCol="0">
            <a:spAutoFit/>
          </a:bodyPr>
          <a:lstStyle/>
          <a:p>
            <a:r>
              <a:rPr lang="en-US" dirty="0"/>
              <a:t>Validation results (eff. 2 Dec 2023)</a:t>
            </a:r>
          </a:p>
          <a:p>
            <a:pPr marL="285750" indent="-285750">
              <a:buFont typeface="Arial" panose="020B0604020202020204" pitchFamily="34" charset="0"/>
              <a:buChar char="•"/>
            </a:pPr>
            <a:r>
              <a:rPr lang="en-US" dirty="0"/>
              <a:t>Forecasted percentage error (MAPE) = 2.83%</a:t>
            </a:r>
          </a:p>
          <a:p>
            <a:pPr marL="285750" indent="-285750">
              <a:buFont typeface="Arial" panose="020B0604020202020204" pitchFamily="34" charset="0"/>
              <a:buChar char="•"/>
            </a:pPr>
            <a:r>
              <a:rPr lang="en-US" dirty="0"/>
              <a:t>Forecasted price error (RMSE) = $13.73</a:t>
            </a:r>
          </a:p>
        </p:txBody>
      </p:sp>
      <p:pic>
        <p:nvPicPr>
          <p:cNvPr id="41" name="Audio 40">
            <a:extLst>
              <a:ext uri="{FF2B5EF4-FFF2-40B4-BE49-F238E27FC236}">
                <a16:creationId xmlns:a16="http://schemas.microsoft.com/office/drawing/2014/main" id="{C9D84890-9CA5-58FD-F45E-2D0C5EEA014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52402302"/>
      </p:ext>
    </p:extLst>
  </p:cSld>
  <p:clrMapOvr>
    <a:masterClrMapping/>
  </p:clrMapOvr>
  <mc:AlternateContent xmlns:mc="http://schemas.openxmlformats.org/markup-compatibility/2006" xmlns:p14="http://schemas.microsoft.com/office/powerpoint/2010/main">
    <mc:Choice Requires="p14">
      <p:transition spd="slow" p14:dur="2000" advTm="18501"/>
    </mc:Choice>
    <mc:Fallback xmlns="">
      <p:transition spd="slow" advTm="185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E830057-F4EE-412A-8526-36BE1CE18C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Rectangle 12">
            <a:extLst>
              <a:ext uri="{FF2B5EF4-FFF2-40B4-BE49-F238E27FC236}">
                <a16:creationId xmlns:a16="http://schemas.microsoft.com/office/drawing/2014/main" id="{BAAEBA82-E2D4-4653-AEE3-E95B330DDA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14">
            <a:extLst>
              <a:ext uri="{FF2B5EF4-FFF2-40B4-BE49-F238E27FC236}">
                <a16:creationId xmlns:a16="http://schemas.microsoft.com/office/drawing/2014/main" id="{2386509E-DAF8-4DA0-B09B-FA3FB341C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Rectangle 16">
            <a:extLst>
              <a:ext uri="{FF2B5EF4-FFF2-40B4-BE49-F238E27FC236}">
                <a16:creationId xmlns:a16="http://schemas.microsoft.com/office/drawing/2014/main" id="{A104403F-BB31-4282-8635-1B39793F36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9" name="Rectangle 18">
            <a:extLst>
              <a:ext uri="{FF2B5EF4-FFF2-40B4-BE49-F238E27FC236}">
                <a16:creationId xmlns:a16="http://schemas.microsoft.com/office/drawing/2014/main" id="{2A28AC4B-805D-4091-A648-61572081C7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12192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E1A8AB0A-F8B9-46C8-69FF-5D9CF45891E6}"/>
              </a:ext>
            </a:extLst>
          </p:cNvPr>
          <p:cNvSpPr>
            <a:spLocks noGrp="1"/>
          </p:cNvSpPr>
          <p:nvPr>
            <p:ph type="title"/>
          </p:nvPr>
        </p:nvSpPr>
        <p:spPr>
          <a:xfrm>
            <a:off x="601255" y="702156"/>
            <a:ext cx="3409783" cy="1013800"/>
          </a:xfrm>
        </p:spPr>
        <p:txBody>
          <a:bodyPr vert="horz" lIns="91440" tIns="45720" rIns="91440" bIns="45720" rtlCol="0" anchor="b">
            <a:normAutofit/>
          </a:bodyPr>
          <a:lstStyle/>
          <a:p>
            <a:pPr>
              <a:lnSpc>
                <a:spcPct val="90000"/>
              </a:lnSpc>
            </a:pPr>
            <a:r>
              <a:rPr lang="en-US" sz="2200"/>
              <a:t>Method: advanced exponential smoothing</a:t>
            </a:r>
          </a:p>
        </p:txBody>
      </p:sp>
      <p:sp>
        <p:nvSpPr>
          <p:cNvPr id="23" name="Rectangle 22">
            <a:extLst>
              <a:ext uri="{FF2B5EF4-FFF2-40B4-BE49-F238E27FC236}">
                <a16:creationId xmlns:a16="http://schemas.microsoft.com/office/drawing/2014/main" id="{A6D733BE-061E-4600-B6A3-62A68EF2C6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rgbClr val="FFA92C"/>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 name="Content Placeholder 3">
            <a:extLst>
              <a:ext uri="{FF2B5EF4-FFF2-40B4-BE49-F238E27FC236}">
                <a16:creationId xmlns:a16="http://schemas.microsoft.com/office/drawing/2014/main" id="{C73E2A64-E23E-7D63-09E2-1A89CF446B14}"/>
              </a:ext>
            </a:extLst>
          </p:cNvPr>
          <p:cNvSpPr>
            <a:spLocks noGrp="1"/>
          </p:cNvSpPr>
          <p:nvPr>
            <p:ph sz="half" idx="2"/>
          </p:nvPr>
        </p:nvSpPr>
        <p:spPr>
          <a:xfrm>
            <a:off x="601255" y="1964168"/>
            <a:ext cx="3409782" cy="4036582"/>
          </a:xfrm>
        </p:spPr>
        <p:txBody>
          <a:bodyPr vert="horz" lIns="91440" tIns="45720" rIns="91440" bIns="45720" rtlCol="0" anchor="ctr">
            <a:normAutofit/>
          </a:bodyPr>
          <a:lstStyle/>
          <a:p>
            <a:r>
              <a:rPr lang="en-US" dirty="0">
                <a:solidFill>
                  <a:schemeClr val="bg1"/>
                </a:solidFill>
              </a:rPr>
              <a:t>Method characteristics:</a:t>
            </a:r>
          </a:p>
          <a:p>
            <a:pPr lvl="1"/>
            <a:r>
              <a:rPr lang="en-US" dirty="0">
                <a:solidFill>
                  <a:schemeClr val="bg1"/>
                </a:solidFill>
              </a:rPr>
              <a:t>Percentage of trend</a:t>
            </a:r>
          </a:p>
          <a:p>
            <a:pPr lvl="1"/>
            <a:r>
              <a:rPr lang="en-US" dirty="0">
                <a:solidFill>
                  <a:schemeClr val="bg1"/>
                </a:solidFill>
              </a:rPr>
              <a:t>Trend progressively weakens</a:t>
            </a:r>
          </a:p>
          <a:p>
            <a:pPr lvl="1"/>
            <a:r>
              <a:rPr lang="en-US" dirty="0">
                <a:solidFill>
                  <a:schemeClr val="bg1"/>
                </a:solidFill>
              </a:rPr>
              <a:t>Look-back 3 days long</a:t>
            </a:r>
          </a:p>
          <a:p>
            <a:pPr lvl="1"/>
            <a:r>
              <a:rPr lang="en-US" dirty="0">
                <a:solidFill>
                  <a:schemeClr val="bg1"/>
                </a:solidFill>
              </a:rPr>
              <a:t>3 day long cycle</a:t>
            </a:r>
          </a:p>
          <a:p>
            <a:pPr lvl="1"/>
            <a:r>
              <a:rPr lang="en-US" dirty="0">
                <a:solidFill>
                  <a:schemeClr val="bg1"/>
                </a:solidFill>
              </a:rPr>
              <a:t>General / Round estimation</a:t>
            </a:r>
          </a:p>
        </p:txBody>
      </p:sp>
      <p:sp>
        <p:nvSpPr>
          <p:cNvPr id="8" name="TextBox 7">
            <a:extLst>
              <a:ext uri="{FF2B5EF4-FFF2-40B4-BE49-F238E27FC236}">
                <a16:creationId xmlns:a16="http://schemas.microsoft.com/office/drawing/2014/main" id="{F09B7BDA-6B22-C538-7DE0-55513CF37929}"/>
              </a:ext>
            </a:extLst>
          </p:cNvPr>
          <p:cNvSpPr txBox="1"/>
          <p:nvPr/>
        </p:nvSpPr>
        <p:spPr>
          <a:xfrm>
            <a:off x="4791522" y="4999262"/>
            <a:ext cx="6489819" cy="923330"/>
          </a:xfrm>
          <a:prstGeom prst="rect">
            <a:avLst/>
          </a:prstGeom>
          <a:noFill/>
        </p:spPr>
        <p:txBody>
          <a:bodyPr wrap="square" rtlCol="0">
            <a:spAutoFit/>
          </a:bodyPr>
          <a:lstStyle/>
          <a:p>
            <a:r>
              <a:rPr lang="en-US" dirty="0"/>
              <a:t>Validation results (eff. 2 Dec 2023)</a:t>
            </a:r>
          </a:p>
          <a:p>
            <a:pPr marL="285750" indent="-285750">
              <a:buFont typeface="Arial" panose="020B0604020202020204" pitchFamily="34" charset="0"/>
              <a:buChar char="•"/>
            </a:pPr>
            <a:r>
              <a:rPr lang="en-US" dirty="0"/>
              <a:t>Forecasted percentage error (MAPE) = 19.29%</a:t>
            </a:r>
          </a:p>
          <a:p>
            <a:pPr marL="285750" indent="-285750">
              <a:buFont typeface="Arial" panose="020B0604020202020204" pitchFamily="34" charset="0"/>
              <a:buChar char="•"/>
            </a:pPr>
            <a:r>
              <a:rPr lang="en-US" dirty="0"/>
              <a:t>Forecasted price error (RMSE) = $30.48</a:t>
            </a:r>
          </a:p>
        </p:txBody>
      </p:sp>
      <p:pic>
        <p:nvPicPr>
          <p:cNvPr id="9" name="Content Placeholder 8" descr="A graph showing a line graph&#10;&#10;Description automatically generated with medium confidence">
            <a:extLst>
              <a:ext uri="{FF2B5EF4-FFF2-40B4-BE49-F238E27FC236}">
                <a16:creationId xmlns:a16="http://schemas.microsoft.com/office/drawing/2014/main" id="{FED57170-81B1-AC66-AE0D-9995E34FFFF3}"/>
              </a:ext>
            </a:extLst>
          </p:cNvPr>
          <p:cNvPicPr>
            <a:picLocks noGrp="1" noChangeAspect="1"/>
          </p:cNvPicPr>
          <p:nvPr>
            <p:ph sz="half" idx="1"/>
          </p:nvPr>
        </p:nvPicPr>
        <p:blipFill>
          <a:blip r:embed="rId5"/>
          <a:stretch>
            <a:fillRect/>
          </a:stretch>
        </p:blipFill>
        <p:spPr>
          <a:xfrm>
            <a:off x="4979403" y="1715956"/>
            <a:ext cx="6489819" cy="3324246"/>
          </a:xfrm>
        </p:spPr>
      </p:pic>
      <p:pic>
        <p:nvPicPr>
          <p:cNvPr id="80" name="Audio 79">
            <a:extLst>
              <a:ext uri="{FF2B5EF4-FFF2-40B4-BE49-F238E27FC236}">
                <a16:creationId xmlns:a16="http://schemas.microsoft.com/office/drawing/2014/main" id="{6E4BA76E-C71D-92C1-E57C-84982037CE6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56270187"/>
      </p:ext>
    </p:extLst>
  </p:cSld>
  <p:clrMapOvr>
    <a:masterClrMapping/>
  </p:clrMapOvr>
  <mc:AlternateContent xmlns:mc="http://schemas.openxmlformats.org/markup-compatibility/2006" xmlns:p14="http://schemas.microsoft.com/office/powerpoint/2010/main">
    <mc:Choice Requires="p14">
      <p:transition spd="slow" p14:dur="2000" advTm="18490"/>
    </mc:Choice>
    <mc:Fallback xmlns="">
      <p:transition spd="slow" advTm="184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0"/>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ounded Rectangle 46">
            <a:extLst>
              <a:ext uri="{FF2B5EF4-FFF2-40B4-BE49-F238E27FC236}">
                <a16:creationId xmlns:a16="http://schemas.microsoft.com/office/drawing/2014/main" id="{5B93B100-808B-71B3-9450-0A36669EE995}"/>
              </a:ext>
            </a:extLst>
          </p:cNvPr>
          <p:cNvSpPr/>
          <p:nvPr/>
        </p:nvSpPr>
        <p:spPr>
          <a:xfrm>
            <a:off x="7098873" y="2227263"/>
            <a:ext cx="2171207" cy="3171463"/>
          </a:xfrm>
          <a:prstGeom prst="roundRect">
            <a:avLst/>
          </a:prstGeom>
          <a:solidFill>
            <a:srgbClr val="465359">
              <a:alpha val="50196"/>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sz="1600" dirty="0"/>
              <a:t>Hidden Layers (3,2)</a:t>
            </a:r>
          </a:p>
        </p:txBody>
      </p:sp>
      <p:sp>
        <p:nvSpPr>
          <p:cNvPr id="2" name="Title 1">
            <a:extLst>
              <a:ext uri="{FF2B5EF4-FFF2-40B4-BE49-F238E27FC236}">
                <a16:creationId xmlns:a16="http://schemas.microsoft.com/office/drawing/2014/main" id="{6679264E-9830-B698-3F62-7BAB51598137}"/>
              </a:ext>
            </a:extLst>
          </p:cNvPr>
          <p:cNvSpPr>
            <a:spLocks noGrp="1"/>
          </p:cNvSpPr>
          <p:nvPr>
            <p:ph type="title"/>
          </p:nvPr>
        </p:nvSpPr>
        <p:spPr/>
        <p:txBody>
          <a:bodyPr/>
          <a:lstStyle/>
          <a:p>
            <a:r>
              <a:rPr lang="en-US" dirty="0"/>
              <a:t>Method: neural network (</a:t>
            </a:r>
            <a:r>
              <a:rPr lang="en-US" dirty="0" err="1"/>
              <a:t>mlp</a:t>
            </a:r>
            <a:r>
              <a:rPr lang="en-US" dirty="0"/>
              <a:t>) Classifier</a:t>
            </a:r>
          </a:p>
        </p:txBody>
      </p:sp>
      <p:pic>
        <p:nvPicPr>
          <p:cNvPr id="6" name="Content Placeholder 5" descr="A screenshot of a graph&#10;&#10;Description automatically generated">
            <a:extLst>
              <a:ext uri="{FF2B5EF4-FFF2-40B4-BE49-F238E27FC236}">
                <a16:creationId xmlns:a16="http://schemas.microsoft.com/office/drawing/2014/main" id="{692C7862-BA9F-9B7D-D851-A140AFE2D4C0}"/>
              </a:ext>
            </a:extLst>
          </p:cNvPr>
          <p:cNvPicPr>
            <a:picLocks noGrp="1" noChangeAspect="1"/>
          </p:cNvPicPr>
          <p:nvPr>
            <p:ph sz="half" idx="1"/>
          </p:nvPr>
        </p:nvPicPr>
        <p:blipFill>
          <a:blip r:embed="rId5"/>
          <a:stretch>
            <a:fillRect/>
          </a:stretch>
        </p:blipFill>
        <p:spPr>
          <a:xfrm>
            <a:off x="1741932" y="2227263"/>
            <a:ext cx="3101085" cy="3633787"/>
          </a:xfrm>
        </p:spPr>
      </p:pic>
      <p:sp>
        <p:nvSpPr>
          <p:cNvPr id="7" name="Oval 6">
            <a:extLst>
              <a:ext uri="{FF2B5EF4-FFF2-40B4-BE49-F238E27FC236}">
                <a16:creationId xmlns:a16="http://schemas.microsoft.com/office/drawing/2014/main" id="{46018030-AC69-1CF4-4857-52F8C0937003}"/>
              </a:ext>
            </a:extLst>
          </p:cNvPr>
          <p:cNvSpPr/>
          <p:nvPr/>
        </p:nvSpPr>
        <p:spPr>
          <a:xfrm>
            <a:off x="7329488" y="2871788"/>
            <a:ext cx="571500" cy="55721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0109A73-3A8A-94E6-A038-B19889CA27FC}"/>
              </a:ext>
            </a:extLst>
          </p:cNvPr>
          <p:cNvSpPr/>
          <p:nvPr/>
        </p:nvSpPr>
        <p:spPr>
          <a:xfrm>
            <a:off x="7329488" y="3568198"/>
            <a:ext cx="571500" cy="55721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DD479881-0848-0117-C986-BFBC09477208}"/>
              </a:ext>
            </a:extLst>
          </p:cNvPr>
          <p:cNvSpPr/>
          <p:nvPr/>
        </p:nvSpPr>
        <p:spPr>
          <a:xfrm>
            <a:off x="7329488" y="4264608"/>
            <a:ext cx="571500" cy="55721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DFB2F05-C634-877E-BF6D-F6AFE75B910E}"/>
              </a:ext>
            </a:extLst>
          </p:cNvPr>
          <p:cNvSpPr/>
          <p:nvPr/>
        </p:nvSpPr>
        <p:spPr>
          <a:xfrm>
            <a:off x="8467967" y="3141608"/>
            <a:ext cx="571500" cy="55721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3523231F-F0F6-6E5D-A233-510A9E60A5C3}"/>
              </a:ext>
            </a:extLst>
          </p:cNvPr>
          <p:cNvSpPr/>
          <p:nvPr/>
        </p:nvSpPr>
        <p:spPr>
          <a:xfrm>
            <a:off x="8467967" y="3847478"/>
            <a:ext cx="571500" cy="557212"/>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A9FA1190-3C1F-8379-8CF8-CFE56256BE3C}"/>
              </a:ext>
            </a:extLst>
          </p:cNvPr>
          <p:cNvSpPr/>
          <p:nvPr/>
        </p:nvSpPr>
        <p:spPr>
          <a:xfrm rot="16200000">
            <a:off x="5460103" y="3364561"/>
            <a:ext cx="1875099" cy="96486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Stock Data</a:t>
            </a:r>
          </a:p>
          <a:p>
            <a:pPr algn="ctr"/>
            <a:r>
              <a:rPr lang="en-US" dirty="0"/>
              <a:t>(3 days long)</a:t>
            </a:r>
          </a:p>
        </p:txBody>
      </p:sp>
      <p:cxnSp>
        <p:nvCxnSpPr>
          <p:cNvPr id="16" name="Straight Arrow Connector 15">
            <a:extLst>
              <a:ext uri="{FF2B5EF4-FFF2-40B4-BE49-F238E27FC236}">
                <a16:creationId xmlns:a16="http://schemas.microsoft.com/office/drawing/2014/main" id="{A4EFDA00-53A2-B89A-E687-EECB07ADA5B3}"/>
              </a:ext>
            </a:extLst>
          </p:cNvPr>
          <p:cNvCxnSpPr>
            <a:cxnSpLocks/>
            <a:stCxn id="14" idx="2"/>
            <a:endCxn id="7" idx="2"/>
          </p:cNvCxnSpPr>
          <p:nvPr/>
        </p:nvCxnSpPr>
        <p:spPr>
          <a:xfrm flipV="1">
            <a:off x="6880083" y="3150394"/>
            <a:ext cx="449405" cy="6965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7B6A155B-6AA8-3803-9BB5-F8A797078023}"/>
              </a:ext>
            </a:extLst>
          </p:cNvPr>
          <p:cNvCxnSpPr>
            <a:cxnSpLocks/>
            <a:stCxn id="14" idx="2"/>
            <a:endCxn id="8" idx="2"/>
          </p:cNvCxnSpPr>
          <p:nvPr/>
        </p:nvCxnSpPr>
        <p:spPr>
          <a:xfrm flipV="1">
            <a:off x="6880083" y="3846804"/>
            <a:ext cx="449405" cy="1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0C19FA5D-B4CE-7D83-6A8B-D679C0DAFAE2}"/>
              </a:ext>
            </a:extLst>
          </p:cNvPr>
          <p:cNvCxnSpPr>
            <a:stCxn id="14" idx="2"/>
            <a:endCxn id="9" idx="2"/>
          </p:cNvCxnSpPr>
          <p:nvPr/>
        </p:nvCxnSpPr>
        <p:spPr>
          <a:xfrm>
            <a:off x="6880083" y="3846991"/>
            <a:ext cx="449405" cy="6962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B564EC2B-0423-507C-9590-CF360E3C7C2A}"/>
              </a:ext>
            </a:extLst>
          </p:cNvPr>
          <p:cNvCxnSpPr>
            <a:stCxn id="7" idx="6"/>
            <a:endCxn id="11" idx="2"/>
          </p:cNvCxnSpPr>
          <p:nvPr/>
        </p:nvCxnSpPr>
        <p:spPr>
          <a:xfrm>
            <a:off x="7900988" y="3150394"/>
            <a:ext cx="566979" cy="9756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6D854F42-E18C-A7E9-4CED-B56FE9E6302A}"/>
              </a:ext>
            </a:extLst>
          </p:cNvPr>
          <p:cNvCxnSpPr>
            <a:stCxn id="7" idx="6"/>
            <a:endCxn id="10" idx="2"/>
          </p:cNvCxnSpPr>
          <p:nvPr/>
        </p:nvCxnSpPr>
        <p:spPr>
          <a:xfrm>
            <a:off x="7900988" y="3150394"/>
            <a:ext cx="566979" cy="2698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Rounded Rectangle 28">
            <a:extLst>
              <a:ext uri="{FF2B5EF4-FFF2-40B4-BE49-F238E27FC236}">
                <a16:creationId xmlns:a16="http://schemas.microsoft.com/office/drawing/2014/main" id="{95E3BAD2-A18E-B5AB-23C2-4966FA084465}"/>
              </a:ext>
            </a:extLst>
          </p:cNvPr>
          <p:cNvSpPr/>
          <p:nvPr/>
        </p:nvSpPr>
        <p:spPr>
          <a:xfrm>
            <a:off x="9512518" y="2733960"/>
            <a:ext cx="1875099" cy="964860"/>
          </a:xfrm>
          <a:prstGeom prst="round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Positive</a:t>
            </a:r>
          </a:p>
        </p:txBody>
      </p:sp>
      <p:sp>
        <p:nvSpPr>
          <p:cNvPr id="30" name="Rounded Rectangle 29">
            <a:extLst>
              <a:ext uri="{FF2B5EF4-FFF2-40B4-BE49-F238E27FC236}">
                <a16:creationId xmlns:a16="http://schemas.microsoft.com/office/drawing/2014/main" id="{1E6CB9ED-B204-D8F6-08C5-5E70A76AD81E}"/>
              </a:ext>
            </a:extLst>
          </p:cNvPr>
          <p:cNvSpPr/>
          <p:nvPr/>
        </p:nvSpPr>
        <p:spPr>
          <a:xfrm>
            <a:off x="9512517" y="3846804"/>
            <a:ext cx="1875099" cy="964860"/>
          </a:xfrm>
          <a:prstGeom prst="roundRect">
            <a:avLst/>
          </a:prstGeom>
          <a:solidFill>
            <a:srgbClr val="FF0000">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Negative</a:t>
            </a:r>
          </a:p>
        </p:txBody>
      </p:sp>
      <p:cxnSp>
        <p:nvCxnSpPr>
          <p:cNvPr id="32" name="Straight Arrow Connector 31">
            <a:extLst>
              <a:ext uri="{FF2B5EF4-FFF2-40B4-BE49-F238E27FC236}">
                <a16:creationId xmlns:a16="http://schemas.microsoft.com/office/drawing/2014/main" id="{FDFEBC31-D0B7-A17D-40AD-A7A405D6320D}"/>
              </a:ext>
            </a:extLst>
          </p:cNvPr>
          <p:cNvCxnSpPr>
            <a:stCxn id="9" idx="6"/>
            <a:endCxn id="10" idx="2"/>
          </p:cNvCxnSpPr>
          <p:nvPr/>
        </p:nvCxnSpPr>
        <p:spPr>
          <a:xfrm flipV="1">
            <a:off x="7900988" y="3420214"/>
            <a:ext cx="566979" cy="1123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61963E4B-A790-A146-B3B7-BD7352D97B6A}"/>
              </a:ext>
            </a:extLst>
          </p:cNvPr>
          <p:cNvCxnSpPr>
            <a:stCxn id="9" idx="6"/>
            <a:endCxn id="11" idx="2"/>
          </p:cNvCxnSpPr>
          <p:nvPr/>
        </p:nvCxnSpPr>
        <p:spPr>
          <a:xfrm flipV="1">
            <a:off x="7900988" y="4126084"/>
            <a:ext cx="566979" cy="4171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78316EA7-767B-FD7F-077B-84C104495063}"/>
              </a:ext>
            </a:extLst>
          </p:cNvPr>
          <p:cNvCxnSpPr>
            <a:stCxn id="8" idx="6"/>
            <a:endCxn id="10" idx="2"/>
          </p:cNvCxnSpPr>
          <p:nvPr/>
        </p:nvCxnSpPr>
        <p:spPr>
          <a:xfrm flipV="1">
            <a:off x="7900988" y="3420214"/>
            <a:ext cx="566979" cy="4265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10277F57-3D82-02A7-FDBD-82D53C81E3E4}"/>
              </a:ext>
            </a:extLst>
          </p:cNvPr>
          <p:cNvCxnSpPr>
            <a:stCxn id="8" idx="6"/>
            <a:endCxn id="11" idx="2"/>
          </p:cNvCxnSpPr>
          <p:nvPr/>
        </p:nvCxnSpPr>
        <p:spPr>
          <a:xfrm>
            <a:off x="7900988" y="3846804"/>
            <a:ext cx="566979" cy="2792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E929C5D3-F9DD-0BE9-848E-405B1DD05F1F}"/>
              </a:ext>
            </a:extLst>
          </p:cNvPr>
          <p:cNvCxnSpPr>
            <a:stCxn id="10" idx="6"/>
            <a:endCxn id="29" idx="1"/>
          </p:cNvCxnSpPr>
          <p:nvPr/>
        </p:nvCxnSpPr>
        <p:spPr>
          <a:xfrm flipV="1">
            <a:off x="9039467" y="3216390"/>
            <a:ext cx="473051" cy="2038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89956AC1-7E6D-4835-CBC1-37525888301A}"/>
              </a:ext>
            </a:extLst>
          </p:cNvPr>
          <p:cNvCxnSpPr>
            <a:stCxn id="10" idx="6"/>
            <a:endCxn id="30" idx="1"/>
          </p:cNvCxnSpPr>
          <p:nvPr/>
        </p:nvCxnSpPr>
        <p:spPr>
          <a:xfrm>
            <a:off x="9039467" y="3420214"/>
            <a:ext cx="473050" cy="9090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7A2FF2C1-C177-9BD9-C8B9-6F1675E31269}"/>
              </a:ext>
            </a:extLst>
          </p:cNvPr>
          <p:cNvCxnSpPr>
            <a:stCxn id="11" idx="6"/>
            <a:endCxn id="29" idx="1"/>
          </p:cNvCxnSpPr>
          <p:nvPr/>
        </p:nvCxnSpPr>
        <p:spPr>
          <a:xfrm flipV="1">
            <a:off x="9039467" y="3216390"/>
            <a:ext cx="473051" cy="9096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25D81DC2-B0F8-6632-DC5E-5326E16032BD}"/>
              </a:ext>
            </a:extLst>
          </p:cNvPr>
          <p:cNvCxnSpPr>
            <a:stCxn id="11" idx="6"/>
            <a:endCxn id="30" idx="1"/>
          </p:cNvCxnSpPr>
          <p:nvPr/>
        </p:nvCxnSpPr>
        <p:spPr>
          <a:xfrm>
            <a:off x="9039467" y="4126084"/>
            <a:ext cx="473050" cy="2031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1" name="Audio 100">
            <a:extLst>
              <a:ext uri="{FF2B5EF4-FFF2-40B4-BE49-F238E27FC236}">
                <a16:creationId xmlns:a16="http://schemas.microsoft.com/office/drawing/2014/main" id="{B109F1C5-DE75-A502-18A2-8B8C9D38FCD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033875530"/>
      </p:ext>
    </p:extLst>
  </p:cSld>
  <p:clrMapOvr>
    <a:masterClrMapping/>
  </p:clrMapOvr>
  <mc:AlternateContent xmlns:mc="http://schemas.openxmlformats.org/markup-compatibility/2006" xmlns:p14="http://schemas.microsoft.com/office/powerpoint/2010/main">
    <mc:Choice Requires="p14">
      <p:transition spd="slow" p14:dur="2000" advTm="15126"/>
    </mc:Choice>
    <mc:Fallback xmlns="">
      <p:transition spd="slow" advTm="15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1"/>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9070E-CE44-5C5A-632B-B17827C1751A}"/>
              </a:ext>
            </a:extLst>
          </p:cNvPr>
          <p:cNvSpPr>
            <a:spLocks noGrp="1"/>
          </p:cNvSpPr>
          <p:nvPr>
            <p:ph type="title"/>
          </p:nvPr>
        </p:nvSpPr>
        <p:spPr/>
        <p:txBody>
          <a:bodyPr/>
          <a:lstStyle/>
          <a:p>
            <a:r>
              <a:rPr lang="en-US" dirty="0"/>
              <a:t>Ways forward</a:t>
            </a:r>
          </a:p>
        </p:txBody>
      </p:sp>
      <p:sp>
        <p:nvSpPr>
          <p:cNvPr id="3" name="Content Placeholder 2">
            <a:extLst>
              <a:ext uri="{FF2B5EF4-FFF2-40B4-BE49-F238E27FC236}">
                <a16:creationId xmlns:a16="http://schemas.microsoft.com/office/drawing/2014/main" id="{0BAF66EF-6A20-6C22-4877-C6AFBBF8DEEC}"/>
              </a:ext>
            </a:extLst>
          </p:cNvPr>
          <p:cNvSpPr>
            <a:spLocks noGrp="1"/>
          </p:cNvSpPr>
          <p:nvPr>
            <p:ph sz="half" idx="1"/>
          </p:nvPr>
        </p:nvSpPr>
        <p:spPr>
          <a:xfrm>
            <a:off x="581193" y="2228003"/>
            <a:ext cx="11029616" cy="3633047"/>
          </a:xfrm>
        </p:spPr>
        <p:txBody>
          <a:bodyPr/>
          <a:lstStyle/>
          <a:p>
            <a:r>
              <a:rPr lang="en-US" dirty="0"/>
              <a:t>Using short observation windows (3 days) is favorable to long term multi-year observation windows for prediction</a:t>
            </a:r>
          </a:p>
          <a:p>
            <a:r>
              <a:rPr lang="en-US" dirty="0"/>
              <a:t>Index funds, individual stocks, and other investments are not one-size fits all models and methods</a:t>
            </a:r>
          </a:p>
          <a:p>
            <a:pPr lvl="1"/>
            <a:r>
              <a:rPr lang="en-US" dirty="0"/>
              <a:t>Each must be treated and trained independently</a:t>
            </a:r>
          </a:p>
          <a:p>
            <a:r>
              <a:rPr lang="en-US" dirty="0"/>
              <a:t>Additional external predictors utilizing economic indicators and news sentiment may further increase power</a:t>
            </a:r>
          </a:p>
        </p:txBody>
      </p:sp>
      <p:pic>
        <p:nvPicPr>
          <p:cNvPr id="44" name="Audio 43">
            <a:extLst>
              <a:ext uri="{FF2B5EF4-FFF2-40B4-BE49-F238E27FC236}">
                <a16:creationId xmlns:a16="http://schemas.microsoft.com/office/drawing/2014/main" id="{725DF5EE-5DD4-426F-38BA-5E2055E4032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20915631"/>
      </p:ext>
    </p:extLst>
  </p:cSld>
  <p:clrMapOvr>
    <a:masterClrMapping/>
  </p:clrMapOvr>
  <mc:AlternateContent xmlns:mc="http://schemas.openxmlformats.org/markup-compatibility/2006" xmlns:p14="http://schemas.microsoft.com/office/powerpoint/2010/main">
    <mc:Choice Requires="p14">
      <p:transition spd="slow" p14:dur="2000" advTm="34127"/>
    </mc:Choice>
    <mc:Fallback xmlns="">
      <p:transition spd="slow" advTm="341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22966-FF41-D567-8AD1-7373BE44859F}"/>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4DF5D866-367E-4096-DE60-96FAF88C6A75}"/>
              </a:ext>
            </a:extLst>
          </p:cNvPr>
          <p:cNvSpPr>
            <a:spLocks noGrp="1"/>
          </p:cNvSpPr>
          <p:nvPr>
            <p:ph sz="half" idx="1"/>
          </p:nvPr>
        </p:nvSpPr>
        <p:spPr>
          <a:xfrm>
            <a:off x="581192" y="2228003"/>
            <a:ext cx="11163503" cy="3633047"/>
          </a:xfrm>
        </p:spPr>
        <p:txBody>
          <a:bodyPr>
            <a:normAutofit fontScale="62500" lnSpcReduction="20000"/>
          </a:bodyPr>
          <a:lstStyle/>
          <a:p>
            <a:pPr marL="0" indent="0">
              <a:lnSpc>
                <a:spcPct val="110000"/>
              </a:lnSpc>
              <a:buNone/>
            </a:pPr>
            <a:r>
              <a:rPr lang="en-US" dirty="0">
                <a:solidFill>
                  <a:schemeClr val="tx1"/>
                </a:solidFill>
              </a:rPr>
              <a:t>Brownlee, J. (2020, April 12). </a:t>
            </a:r>
            <a:r>
              <a:rPr lang="en-US" i="1" dirty="0">
                <a:solidFill>
                  <a:schemeClr val="tx1"/>
                </a:solidFill>
              </a:rPr>
              <a:t>A gentle introduction to exponential smoothing for time series forecasting in Python</a:t>
            </a:r>
            <a:r>
              <a:rPr lang="en-US" dirty="0">
                <a:solidFill>
                  <a:schemeClr val="tx1"/>
                </a:solidFill>
              </a:rPr>
              <a:t>. Machine Learning </a:t>
            </a:r>
          </a:p>
          <a:p>
            <a:pPr marL="0" indent="0">
              <a:lnSpc>
                <a:spcPct val="110000"/>
              </a:lnSpc>
              <a:buNone/>
            </a:pPr>
            <a:r>
              <a:rPr lang="en-US" dirty="0">
                <a:solidFill>
                  <a:schemeClr val="tx1"/>
                </a:solidFill>
              </a:rPr>
              <a:t>	Mastery. </a:t>
            </a:r>
            <a:r>
              <a:rPr lang="en-US" b="1" u="sng" dirty="0">
                <a:solidFill>
                  <a:schemeClr val="tx1"/>
                </a:solidFill>
                <a:hlinkClick r:id="rId2">
                  <a:extLst>
                    <a:ext uri="{A12FA001-AC4F-418D-AE19-62706E023703}">
                      <ahyp:hlinkClr xmlns:ahyp="http://schemas.microsoft.com/office/drawing/2018/hyperlinkcolor" val="tx"/>
                    </a:ext>
                  </a:extLst>
                </a:hlinkClick>
              </a:rPr>
              <a:t>https://machinelearningmastery.com/exponential-smoothing-for-time-series-forecasting-in-python/</a:t>
            </a:r>
            <a:endParaRPr lang="en-US" b="1" u="sng" dirty="0">
              <a:solidFill>
                <a:schemeClr val="tx1"/>
              </a:solidFill>
            </a:endParaRPr>
          </a:p>
          <a:p>
            <a:pPr marL="0" indent="0">
              <a:lnSpc>
                <a:spcPct val="110000"/>
              </a:lnSpc>
              <a:buNone/>
            </a:pPr>
            <a:endParaRPr lang="en-US" dirty="0">
              <a:solidFill>
                <a:schemeClr val="tx1"/>
              </a:solidFill>
            </a:endParaRPr>
          </a:p>
          <a:p>
            <a:pPr marL="0" indent="0">
              <a:lnSpc>
                <a:spcPct val="110000"/>
              </a:lnSpc>
              <a:buNone/>
            </a:pPr>
            <a:r>
              <a:rPr lang="en-US" dirty="0">
                <a:solidFill>
                  <a:schemeClr val="tx1"/>
                </a:solidFill>
              </a:rPr>
              <a:t>Chaudhari, S. (2021, February 11). </a:t>
            </a:r>
            <a:r>
              <a:rPr lang="en-US" i="1" dirty="0">
                <a:solidFill>
                  <a:schemeClr val="tx1"/>
                </a:solidFill>
              </a:rPr>
              <a:t>Stationarity in time series analysis explained using Python</a:t>
            </a:r>
            <a:r>
              <a:rPr lang="en-US" dirty="0">
                <a:solidFill>
                  <a:schemeClr val="tx1"/>
                </a:solidFill>
              </a:rPr>
              <a:t>. Mathematics and Econometrics. </a:t>
            </a:r>
            <a:r>
              <a:rPr lang="en-US" b="1" u="sng" dirty="0">
                <a:solidFill>
                  <a:schemeClr val="tx1"/>
                </a:solidFill>
                <a:hlinkClick r:id="rId3">
                  <a:extLst>
                    <a:ext uri="{A12FA001-AC4F-418D-AE19-62706E023703}">
                      <ahyp:hlinkClr xmlns:ahyp="http://schemas.microsoft.com/office/drawing/2018/hyperlinkcolor" val="tx"/>
                    </a:ext>
                  </a:extLst>
                </a:hlinkClick>
              </a:rPr>
              <a:t>https://blog.quantinsti.com/stationarity</a:t>
            </a:r>
            <a:endParaRPr lang="en-US" b="1" u="sng" dirty="0">
              <a:solidFill>
                <a:schemeClr val="tx1"/>
              </a:solidFill>
            </a:endParaRPr>
          </a:p>
          <a:p>
            <a:pPr marL="0" indent="0">
              <a:lnSpc>
                <a:spcPct val="110000"/>
              </a:lnSpc>
              <a:buNone/>
            </a:pPr>
            <a:endParaRPr lang="en-US" b="1" u="sng" dirty="0">
              <a:solidFill>
                <a:schemeClr val="tx1"/>
              </a:solidFill>
            </a:endParaRPr>
          </a:p>
          <a:p>
            <a:pPr marL="0" indent="0">
              <a:lnSpc>
                <a:spcPct val="110000"/>
              </a:lnSpc>
              <a:buNone/>
            </a:pPr>
            <a:r>
              <a:rPr lang="en-US" dirty="0" err="1">
                <a:solidFill>
                  <a:schemeClr val="tx1"/>
                </a:solidFill>
              </a:rPr>
              <a:t>ritvikmath</a:t>
            </a:r>
            <a:r>
              <a:rPr lang="en-US" dirty="0">
                <a:solidFill>
                  <a:schemeClr val="tx1"/>
                </a:solidFill>
              </a:rPr>
              <a:t>. (2020, October 27). </a:t>
            </a:r>
            <a:r>
              <a:rPr lang="en-US" i="1" dirty="0">
                <a:solidFill>
                  <a:schemeClr val="tx1"/>
                </a:solidFill>
              </a:rPr>
              <a:t>Seasonal-trend decomposition using LOESS</a:t>
            </a:r>
            <a:r>
              <a:rPr lang="en-US" dirty="0">
                <a:solidFill>
                  <a:schemeClr val="tx1"/>
                </a:solidFill>
              </a:rPr>
              <a:t>. </a:t>
            </a:r>
            <a:r>
              <a:rPr lang="en-US" dirty="0" err="1">
                <a:solidFill>
                  <a:schemeClr val="tx1"/>
                </a:solidFill>
              </a:rPr>
              <a:t>Github</a:t>
            </a:r>
            <a:r>
              <a:rPr lang="en-US" dirty="0">
                <a:solidFill>
                  <a:schemeClr val="tx1"/>
                </a:solidFill>
              </a:rPr>
              <a:t>. </a:t>
            </a:r>
            <a:r>
              <a:rPr lang="en-US" b="1" u="sng" dirty="0">
                <a:solidFill>
                  <a:schemeClr val="tx1"/>
                </a:solidFill>
                <a:hlinkClick r:id="rId4">
                  <a:extLst>
                    <a:ext uri="{A12FA001-AC4F-418D-AE19-62706E023703}">
                      <ahyp:hlinkClr xmlns:ahyp="http://schemas.microsoft.com/office/drawing/2018/hyperlinkcolor" val="tx"/>
                    </a:ext>
                  </a:extLst>
                </a:hlinkClick>
              </a:rPr>
              <a:t>https://github.com/ritvikmath/</a:t>
            </a:r>
            <a:endParaRPr lang="en-US" b="1" u="sng" dirty="0">
              <a:solidFill>
                <a:schemeClr val="tx1"/>
              </a:solidFill>
            </a:endParaRPr>
          </a:p>
          <a:p>
            <a:pPr marL="0" indent="0">
              <a:lnSpc>
                <a:spcPct val="110000"/>
              </a:lnSpc>
              <a:buNone/>
            </a:pPr>
            <a:endParaRPr lang="en-US" b="1" u="sng" dirty="0">
              <a:solidFill>
                <a:schemeClr val="tx1"/>
              </a:solidFill>
            </a:endParaRPr>
          </a:p>
          <a:p>
            <a:pPr marL="0" indent="0">
              <a:lnSpc>
                <a:spcPct val="110000"/>
              </a:lnSpc>
              <a:buNone/>
            </a:pPr>
            <a:r>
              <a:rPr lang="en-US" dirty="0" err="1">
                <a:solidFill>
                  <a:schemeClr val="tx1"/>
                </a:solidFill>
              </a:rPr>
              <a:t>Shmueli</a:t>
            </a:r>
            <a:r>
              <a:rPr lang="en-US" dirty="0">
                <a:solidFill>
                  <a:schemeClr val="tx1"/>
                </a:solidFill>
              </a:rPr>
              <a:t>, G. (2016). ARIMA models [Video]. YouTube. </a:t>
            </a:r>
            <a:r>
              <a:rPr lang="en-US" b="1" u="sng" dirty="0">
                <a:solidFill>
                  <a:schemeClr val="tx1"/>
                </a:solidFill>
                <a:hlinkClick r:id="rId5">
                  <a:extLst>
                    <a:ext uri="{A12FA001-AC4F-418D-AE19-62706E023703}">
                      <ahyp:hlinkClr xmlns:ahyp="http://schemas.microsoft.com/office/drawing/2018/hyperlinkcolor" val="tx"/>
                    </a:ext>
                  </a:extLst>
                </a:hlinkClick>
              </a:rPr>
              <a:t>https://youtu.be/0xHf-SJ9Z9U?feature=shared</a:t>
            </a:r>
            <a:endParaRPr lang="en-US" b="1" u="sng" dirty="0">
              <a:solidFill>
                <a:schemeClr val="tx1"/>
              </a:solidFill>
            </a:endParaRPr>
          </a:p>
          <a:p>
            <a:pPr marL="0" indent="0">
              <a:lnSpc>
                <a:spcPct val="110000"/>
              </a:lnSpc>
              <a:buNone/>
            </a:pPr>
            <a:endParaRPr lang="en-US" b="1" u="sng" dirty="0">
              <a:solidFill>
                <a:schemeClr val="tx1"/>
              </a:solidFill>
            </a:endParaRPr>
          </a:p>
          <a:p>
            <a:pPr marL="0" indent="0">
              <a:lnSpc>
                <a:spcPct val="110000"/>
              </a:lnSpc>
              <a:buNone/>
            </a:pPr>
            <a:r>
              <a:rPr lang="en-US" dirty="0" err="1">
                <a:solidFill>
                  <a:schemeClr val="tx1"/>
                </a:solidFill>
              </a:rPr>
              <a:t>statsmodels</a:t>
            </a:r>
            <a:r>
              <a:rPr lang="en-US" dirty="0">
                <a:solidFill>
                  <a:schemeClr val="tx1"/>
                </a:solidFill>
              </a:rPr>
              <a:t>. (2023, May 05). </a:t>
            </a:r>
            <a:r>
              <a:rPr lang="en-US" dirty="0" err="1">
                <a:solidFill>
                  <a:schemeClr val="tx1"/>
                </a:solidFill>
              </a:rPr>
              <a:t>statsmodels.tsa.holtwinters.ExponentialSmoothing</a:t>
            </a:r>
            <a:r>
              <a:rPr lang="en-US" dirty="0">
                <a:solidFill>
                  <a:schemeClr val="tx1"/>
                </a:solidFill>
              </a:rPr>
              <a:t>. </a:t>
            </a:r>
            <a:r>
              <a:rPr lang="en-US" dirty="0" err="1">
                <a:solidFill>
                  <a:schemeClr val="tx1"/>
                </a:solidFill>
              </a:rPr>
              <a:t>statsmodels</a:t>
            </a:r>
            <a:r>
              <a:rPr lang="en-US" dirty="0">
                <a:solidFill>
                  <a:schemeClr val="tx1"/>
                </a:solidFill>
              </a:rPr>
              <a:t>.</a:t>
            </a:r>
          </a:p>
          <a:p>
            <a:pPr marL="0" indent="0">
              <a:lnSpc>
                <a:spcPct val="110000"/>
              </a:lnSpc>
              <a:buNone/>
            </a:pPr>
            <a:r>
              <a:rPr lang="en-US" dirty="0">
                <a:solidFill>
                  <a:schemeClr val="tx1"/>
                </a:solidFill>
              </a:rPr>
              <a:t> 	</a:t>
            </a:r>
            <a:r>
              <a:rPr lang="en-US" b="1" u="sng" dirty="0">
                <a:solidFill>
                  <a:schemeClr val="tx1"/>
                </a:solidFill>
                <a:hlinkClick r:id="rId6">
                  <a:extLst>
                    <a:ext uri="{A12FA001-AC4F-418D-AE19-62706E023703}">
                      <ahyp:hlinkClr xmlns:ahyp="http://schemas.microsoft.com/office/drawing/2018/hyperlinkcolor" val="tx"/>
                    </a:ext>
                  </a:extLst>
                </a:hlinkClick>
              </a:rPr>
              <a:t>https://www.statsmodels.org/stable/generated/statsmodels.tsa.holtwinters.ExponentialSmoothing.html#</a:t>
            </a:r>
          </a:p>
          <a:p>
            <a:pPr marL="0" indent="0">
              <a:lnSpc>
                <a:spcPct val="110000"/>
              </a:lnSpc>
              <a:buNone/>
            </a:pPr>
            <a:r>
              <a:rPr lang="en-US" dirty="0">
                <a:solidFill>
                  <a:schemeClr val="tx1"/>
                </a:solidFill>
              </a:rPr>
              <a:t>University of San Diego. (n.d.). Lab 1.2: Model selection. University of San Diego. </a:t>
            </a:r>
          </a:p>
          <a:p>
            <a:pPr marL="0" indent="0">
              <a:lnSpc>
                <a:spcPct val="110000"/>
              </a:lnSpc>
              <a:buNone/>
            </a:pPr>
            <a:r>
              <a:rPr lang="en-US" dirty="0">
                <a:solidFill>
                  <a:schemeClr val="tx1"/>
                </a:solidFill>
              </a:rPr>
              <a:t>	</a:t>
            </a:r>
            <a:r>
              <a:rPr lang="en-US" b="1" u="sng" dirty="0">
                <a:solidFill>
                  <a:schemeClr val="tx1"/>
                </a:solidFill>
              </a:rPr>
              <a:t>https://sandiego.instructure.com/courses/847/pages/lab-1-dot-2-model-selection?module_item_id=226903</a:t>
            </a:r>
          </a:p>
          <a:p>
            <a:endParaRPr lang="en-US" b="1" u="sng" dirty="0"/>
          </a:p>
        </p:txBody>
      </p:sp>
    </p:spTree>
    <p:extLst>
      <p:ext uri="{BB962C8B-B14F-4D97-AF65-F5344CB8AC3E}">
        <p14:creationId xmlns:p14="http://schemas.microsoft.com/office/powerpoint/2010/main" val="14437502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4F977-03F6-4548-9F8E-6483782D58FB}"/>
              </a:ext>
            </a:extLst>
          </p:cNvPr>
          <p:cNvSpPr>
            <a:spLocks noGrp="1"/>
          </p:cNvSpPr>
          <p:nvPr>
            <p:ph type="title"/>
          </p:nvPr>
        </p:nvSpPr>
        <p:spPr/>
        <p:txBody>
          <a:bodyPr/>
          <a:lstStyle/>
          <a:p>
            <a:r>
              <a:rPr lang="en-US" dirty="0"/>
              <a:t>Problem statement and goal</a:t>
            </a:r>
          </a:p>
        </p:txBody>
      </p:sp>
      <p:sp>
        <p:nvSpPr>
          <p:cNvPr id="3" name="Content Placeholder 2">
            <a:extLst>
              <a:ext uri="{FF2B5EF4-FFF2-40B4-BE49-F238E27FC236}">
                <a16:creationId xmlns:a16="http://schemas.microsoft.com/office/drawing/2014/main" id="{C869C8DC-A8BE-4DF5-AF88-BF370D96F21D}"/>
              </a:ext>
            </a:extLst>
          </p:cNvPr>
          <p:cNvSpPr>
            <a:spLocks noGrp="1"/>
          </p:cNvSpPr>
          <p:nvPr>
            <p:ph idx="1"/>
          </p:nvPr>
        </p:nvSpPr>
        <p:spPr/>
        <p:txBody>
          <a:bodyPr>
            <a:normAutofit fontScale="92500" lnSpcReduction="20000"/>
          </a:bodyPr>
          <a:lstStyle/>
          <a:p>
            <a:pPr marL="0" indent="0">
              <a:buNone/>
            </a:pPr>
            <a:r>
              <a:rPr lang="en-US" b="1" dirty="0"/>
              <a:t>Current Issue</a:t>
            </a:r>
          </a:p>
          <a:p>
            <a:r>
              <a:rPr lang="en-US" dirty="0"/>
              <a:t>A prolonged downturn in economic activity</a:t>
            </a:r>
          </a:p>
          <a:p>
            <a:r>
              <a:rPr lang="en-US" dirty="0"/>
              <a:t>Market experiencing significant volatility in Q4 2023</a:t>
            </a:r>
          </a:p>
          <a:p>
            <a:r>
              <a:rPr lang="en-US" dirty="0"/>
              <a:t>Difficult to predict financial market and their subsequent investment vehicles such as SPY,  AMZN</a:t>
            </a:r>
          </a:p>
          <a:p>
            <a:endParaRPr lang="en-US" dirty="0"/>
          </a:p>
          <a:p>
            <a:pPr marL="0" indent="0">
              <a:buNone/>
            </a:pPr>
            <a:r>
              <a:rPr lang="en-US" b="1" dirty="0"/>
              <a:t>Goal</a:t>
            </a:r>
          </a:p>
          <a:p>
            <a:r>
              <a:rPr lang="en-US" dirty="0"/>
              <a:t>To be able to inform investors to make better investments, and we aim to use time series analysis to find ways to find those "better ways“</a:t>
            </a:r>
          </a:p>
          <a:p>
            <a:pPr lvl="1"/>
            <a:r>
              <a:rPr lang="en-US" dirty="0"/>
              <a:t>Find model or method that can predict prices accurately in the future</a:t>
            </a:r>
          </a:p>
          <a:p>
            <a:pPr lvl="1"/>
            <a:r>
              <a:rPr lang="en-US" dirty="0"/>
              <a:t>Find a model or method that can predict what influences the stock market price direction</a:t>
            </a:r>
          </a:p>
          <a:p>
            <a:r>
              <a:rPr lang="en-US" dirty="0"/>
              <a:t>Success criteria : +/- 20% Prediction error</a:t>
            </a:r>
          </a:p>
          <a:p>
            <a:endParaRPr lang="en-US" dirty="0"/>
          </a:p>
          <a:p>
            <a:endParaRPr lang="en-US" dirty="0"/>
          </a:p>
        </p:txBody>
      </p:sp>
      <p:pic>
        <p:nvPicPr>
          <p:cNvPr id="11" name="Audio 10">
            <a:hlinkClick r:id="" action="ppaction://media"/>
            <a:extLst>
              <a:ext uri="{FF2B5EF4-FFF2-40B4-BE49-F238E27FC236}">
                <a16:creationId xmlns:a16="http://schemas.microsoft.com/office/drawing/2014/main" id="{2596A7D2-E792-4797-B972-266AC7ED1DD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6667710"/>
      </p:ext>
    </p:extLst>
  </p:cSld>
  <p:clrMapOvr>
    <a:masterClrMapping/>
  </p:clrMapOvr>
  <mc:AlternateContent xmlns:mc="http://schemas.openxmlformats.org/markup-compatibility/2006" xmlns:p14="http://schemas.microsoft.com/office/powerpoint/2010/main">
    <mc:Choice Requires="p14">
      <p:transition spd="slow" p14:dur="2000" advTm="91315"/>
    </mc:Choice>
    <mc:Fallback xmlns="">
      <p:transition spd="slow" advTm="913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464BD1-0E4B-4B03-893E-7F8A1DCFB09F}"/>
              </a:ext>
            </a:extLst>
          </p:cNvPr>
          <p:cNvSpPr>
            <a:spLocks noGrp="1"/>
          </p:cNvSpPr>
          <p:nvPr>
            <p:ph type="title"/>
          </p:nvPr>
        </p:nvSpPr>
        <p:spPr/>
        <p:txBody>
          <a:bodyPr/>
          <a:lstStyle/>
          <a:p>
            <a:r>
              <a:rPr lang="en-US" dirty="0"/>
              <a:t>Data source and information</a:t>
            </a:r>
          </a:p>
        </p:txBody>
      </p:sp>
      <p:sp>
        <p:nvSpPr>
          <p:cNvPr id="3" name="Content Placeholder 2">
            <a:extLst>
              <a:ext uri="{FF2B5EF4-FFF2-40B4-BE49-F238E27FC236}">
                <a16:creationId xmlns:a16="http://schemas.microsoft.com/office/drawing/2014/main" id="{2763D7AE-8AB4-40FB-BA0B-406B45677928}"/>
              </a:ext>
            </a:extLst>
          </p:cNvPr>
          <p:cNvSpPr>
            <a:spLocks noGrp="1"/>
          </p:cNvSpPr>
          <p:nvPr>
            <p:ph idx="1"/>
          </p:nvPr>
        </p:nvSpPr>
        <p:spPr/>
        <p:txBody>
          <a:bodyPr/>
          <a:lstStyle/>
          <a:p>
            <a:pPr marL="0" indent="0">
              <a:buNone/>
            </a:pPr>
            <a:r>
              <a:rPr lang="en-US" b="1" dirty="0"/>
              <a:t>Data Source</a:t>
            </a:r>
          </a:p>
          <a:p>
            <a:r>
              <a:rPr lang="en-US" dirty="0"/>
              <a:t>Finance Yahoo Library (</a:t>
            </a:r>
            <a:r>
              <a:rPr lang="en-US" dirty="0" err="1"/>
              <a:t>yfinance</a:t>
            </a:r>
            <a:r>
              <a:rPr lang="en-US" dirty="0"/>
              <a:t>) </a:t>
            </a:r>
          </a:p>
          <a:p>
            <a:pPr marL="0" indent="0">
              <a:buNone/>
            </a:pPr>
            <a:endParaRPr lang="en-US" dirty="0"/>
          </a:p>
          <a:p>
            <a:pPr marL="0" indent="0">
              <a:buNone/>
            </a:pPr>
            <a:r>
              <a:rPr lang="en-US" b="1" dirty="0"/>
              <a:t>Data Information: </a:t>
            </a:r>
          </a:p>
          <a:p>
            <a:r>
              <a:rPr lang="en-US" dirty="0"/>
              <a:t>SPY :  </a:t>
            </a:r>
            <a:r>
              <a:rPr lang="nl-NL" dirty="0"/>
              <a:t>SPDR S&amp;P 500 ETF is </a:t>
            </a:r>
            <a:r>
              <a:rPr lang="nl-NL" dirty="0" err="1"/>
              <a:t>traded</a:t>
            </a:r>
            <a:r>
              <a:rPr lang="nl-NL" dirty="0"/>
              <a:t> on </a:t>
            </a:r>
            <a:r>
              <a:rPr lang="nl-NL" dirty="0" err="1"/>
              <a:t>the</a:t>
            </a:r>
            <a:r>
              <a:rPr lang="nl-NL" dirty="0"/>
              <a:t> NYSE </a:t>
            </a:r>
            <a:endParaRPr lang="en-US" dirty="0"/>
          </a:p>
          <a:p>
            <a:r>
              <a:rPr lang="en-US" dirty="0"/>
              <a:t>AMZN :  Amazon Inc. is traded on the NASDAQ</a:t>
            </a:r>
          </a:p>
          <a:p>
            <a:r>
              <a:rPr lang="en-US" dirty="0"/>
              <a:t>Time Period : 5 years (most recent year for valid.)</a:t>
            </a:r>
          </a:p>
        </p:txBody>
      </p:sp>
      <p:pic>
        <p:nvPicPr>
          <p:cNvPr id="5" name="Picture 4">
            <a:extLst>
              <a:ext uri="{FF2B5EF4-FFF2-40B4-BE49-F238E27FC236}">
                <a16:creationId xmlns:a16="http://schemas.microsoft.com/office/drawing/2014/main" id="{EF008445-9840-4FF9-B58E-481E5C96504A}"/>
              </a:ext>
            </a:extLst>
          </p:cNvPr>
          <p:cNvPicPr>
            <a:picLocks noChangeAspect="1"/>
          </p:cNvPicPr>
          <p:nvPr/>
        </p:nvPicPr>
        <p:blipFill>
          <a:blip r:embed="rId5"/>
          <a:stretch>
            <a:fillRect/>
          </a:stretch>
        </p:blipFill>
        <p:spPr>
          <a:xfrm>
            <a:off x="6006517" y="2405722"/>
            <a:ext cx="5948104" cy="3174130"/>
          </a:xfrm>
          <a:prstGeom prst="rect">
            <a:avLst/>
          </a:prstGeom>
        </p:spPr>
      </p:pic>
      <p:pic>
        <p:nvPicPr>
          <p:cNvPr id="8" name="Audio 7">
            <a:hlinkClick r:id="" action="ppaction://media"/>
            <a:extLst>
              <a:ext uri="{FF2B5EF4-FFF2-40B4-BE49-F238E27FC236}">
                <a16:creationId xmlns:a16="http://schemas.microsoft.com/office/drawing/2014/main" id="{F43C3EA7-5A12-4B0B-9FFC-6349F02E8A6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805560146"/>
      </p:ext>
    </p:extLst>
  </p:cSld>
  <p:clrMapOvr>
    <a:masterClrMapping/>
  </p:clrMapOvr>
  <mc:AlternateContent xmlns:mc="http://schemas.openxmlformats.org/markup-compatibility/2006" xmlns:p14="http://schemas.microsoft.com/office/powerpoint/2010/main">
    <mc:Choice Requires="p14">
      <p:transition spd="slow" p14:dur="2000" advTm="45214"/>
    </mc:Choice>
    <mc:Fallback xmlns="">
      <p:transition spd="slow" advTm="452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83D1-416D-1070-0FA3-699191033F38}"/>
              </a:ext>
            </a:extLst>
          </p:cNvPr>
          <p:cNvSpPr>
            <a:spLocks noGrp="1"/>
          </p:cNvSpPr>
          <p:nvPr>
            <p:ph type="title"/>
          </p:nvPr>
        </p:nvSpPr>
        <p:spPr/>
        <p:txBody>
          <a:bodyPr/>
          <a:lstStyle/>
          <a:p>
            <a:r>
              <a:rPr lang="en-US" dirty="0"/>
              <a:t>EDA: SPY500 Closing stock prices</a:t>
            </a:r>
          </a:p>
        </p:txBody>
      </p:sp>
      <p:pic>
        <p:nvPicPr>
          <p:cNvPr id="7" name="Content Placeholder 6">
            <a:extLst>
              <a:ext uri="{FF2B5EF4-FFF2-40B4-BE49-F238E27FC236}">
                <a16:creationId xmlns:a16="http://schemas.microsoft.com/office/drawing/2014/main" id="{CC7676EB-4717-3E6E-E65A-3DEAAB8015B4}"/>
              </a:ext>
            </a:extLst>
          </p:cNvPr>
          <p:cNvPicPr>
            <a:picLocks noGrp="1" noChangeAspect="1"/>
          </p:cNvPicPr>
          <p:nvPr>
            <p:ph sz="half" idx="2"/>
          </p:nvPr>
        </p:nvPicPr>
        <p:blipFill>
          <a:blip r:embed="rId4"/>
          <a:stretch>
            <a:fillRect/>
          </a:stretch>
        </p:blipFill>
        <p:spPr>
          <a:xfrm>
            <a:off x="6188077" y="2105276"/>
            <a:ext cx="5456030" cy="4023066"/>
          </a:xfrm>
          <a:prstGeom prst="rect">
            <a:avLst/>
          </a:prstGeom>
          <a:ln>
            <a:noFill/>
          </a:ln>
          <a:effectLst>
            <a:outerShdw blurRad="292100" dist="139700" dir="2700000" algn="tl" rotWithShape="0">
              <a:srgbClr val="333333">
                <a:alpha val="65000"/>
              </a:srgbClr>
            </a:outerShdw>
          </a:effectLst>
        </p:spPr>
      </p:pic>
      <p:pic>
        <p:nvPicPr>
          <p:cNvPr id="10" name="Content Placeholder 9">
            <a:extLst>
              <a:ext uri="{FF2B5EF4-FFF2-40B4-BE49-F238E27FC236}">
                <a16:creationId xmlns:a16="http://schemas.microsoft.com/office/drawing/2014/main" id="{E4FCC305-8E3D-2C47-7741-087B90EA55C5}"/>
              </a:ext>
            </a:extLst>
          </p:cNvPr>
          <p:cNvPicPr>
            <a:picLocks noGrp="1" noChangeAspect="1"/>
          </p:cNvPicPr>
          <p:nvPr>
            <p:ph sz="half" idx="1"/>
          </p:nvPr>
        </p:nvPicPr>
        <p:blipFill>
          <a:blip r:embed="rId5"/>
          <a:stretch>
            <a:fillRect/>
          </a:stretch>
        </p:blipFill>
        <p:spPr>
          <a:xfrm>
            <a:off x="581025" y="2585204"/>
            <a:ext cx="5422900" cy="2917905"/>
          </a:xfrm>
          <a:prstGeom prst="rect">
            <a:avLst/>
          </a:prstGeom>
          <a:ln>
            <a:noFill/>
          </a:ln>
          <a:effectLst>
            <a:outerShdw blurRad="292100" dist="139700" dir="2700000" algn="tl" rotWithShape="0">
              <a:srgbClr val="333333">
                <a:alpha val="65000"/>
              </a:srgbClr>
            </a:outerShdw>
          </a:effectLst>
        </p:spPr>
      </p:pic>
      <p:pic>
        <p:nvPicPr>
          <p:cNvPr id="3" name="Audio Recording Dec 2, 2023 at 5:17:05 PM">
            <a:hlinkClick r:id="" action="ppaction://media"/>
            <a:extLst>
              <a:ext uri="{FF2B5EF4-FFF2-40B4-BE49-F238E27FC236}">
                <a16:creationId xmlns:a16="http://schemas.microsoft.com/office/drawing/2014/main" id="{60B143E5-45B1-CBE0-0B98-8EC8A59259E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975423" y="6039624"/>
            <a:ext cx="812800" cy="812800"/>
          </a:xfrm>
          <a:prstGeom prst="rect">
            <a:avLst/>
          </a:prstGeom>
        </p:spPr>
      </p:pic>
    </p:spTree>
    <p:extLst>
      <p:ext uri="{BB962C8B-B14F-4D97-AF65-F5344CB8AC3E}">
        <p14:creationId xmlns:p14="http://schemas.microsoft.com/office/powerpoint/2010/main" val="1064400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38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83D1-416D-1070-0FA3-699191033F38}"/>
              </a:ext>
            </a:extLst>
          </p:cNvPr>
          <p:cNvSpPr>
            <a:spLocks noGrp="1"/>
          </p:cNvSpPr>
          <p:nvPr>
            <p:ph type="title"/>
          </p:nvPr>
        </p:nvSpPr>
        <p:spPr>
          <a:xfrm>
            <a:off x="581193" y="729658"/>
            <a:ext cx="11029616" cy="439385"/>
          </a:xfrm>
        </p:spPr>
        <p:txBody>
          <a:bodyPr>
            <a:normAutofit fontScale="90000"/>
          </a:bodyPr>
          <a:lstStyle/>
          <a:p>
            <a:r>
              <a:rPr lang="en-US" dirty="0"/>
              <a:t>EDA: SPY500 Closing stock prices</a:t>
            </a:r>
          </a:p>
        </p:txBody>
      </p:sp>
      <p:pic>
        <p:nvPicPr>
          <p:cNvPr id="5" name="Content Placeholder 4">
            <a:extLst>
              <a:ext uri="{FF2B5EF4-FFF2-40B4-BE49-F238E27FC236}">
                <a16:creationId xmlns:a16="http://schemas.microsoft.com/office/drawing/2014/main" id="{53801A42-9254-C691-3219-7FBDB3DB8C7E}"/>
              </a:ext>
            </a:extLst>
          </p:cNvPr>
          <p:cNvPicPr>
            <a:picLocks noGrp="1" noChangeAspect="1"/>
          </p:cNvPicPr>
          <p:nvPr>
            <p:ph sz="half" idx="1"/>
          </p:nvPr>
        </p:nvPicPr>
        <p:blipFill>
          <a:blip r:embed="rId4"/>
          <a:stretch>
            <a:fillRect/>
          </a:stretch>
        </p:blipFill>
        <p:spPr>
          <a:xfrm>
            <a:off x="210635" y="3709688"/>
            <a:ext cx="5726025" cy="2620834"/>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94D742F6-3B8E-2AEB-B95F-194A18AA790D}"/>
              </a:ext>
            </a:extLst>
          </p:cNvPr>
          <p:cNvPicPr>
            <a:picLocks noChangeAspect="1"/>
          </p:cNvPicPr>
          <p:nvPr/>
        </p:nvPicPr>
        <p:blipFill>
          <a:blip r:embed="rId5"/>
          <a:stretch>
            <a:fillRect/>
          </a:stretch>
        </p:blipFill>
        <p:spPr>
          <a:xfrm>
            <a:off x="6095999" y="3709687"/>
            <a:ext cx="5767165" cy="2620834"/>
          </a:xfrm>
          <a:prstGeom prst="rect">
            <a:avLst/>
          </a:prstGeom>
          <a:ln>
            <a:noFill/>
          </a:ln>
          <a:effectLst>
            <a:outerShdw blurRad="292100" dist="139700" dir="2700000" algn="tl" rotWithShape="0">
              <a:srgbClr val="333333">
                <a:alpha val="65000"/>
              </a:srgbClr>
            </a:outerShdw>
          </a:effectLst>
        </p:spPr>
      </p:pic>
      <p:pic>
        <p:nvPicPr>
          <p:cNvPr id="12" name="Content Placeholder 11">
            <a:extLst>
              <a:ext uri="{FF2B5EF4-FFF2-40B4-BE49-F238E27FC236}">
                <a16:creationId xmlns:a16="http://schemas.microsoft.com/office/drawing/2014/main" id="{A509B785-74BC-C4DE-1FE0-3D981FAEA7EE}"/>
              </a:ext>
            </a:extLst>
          </p:cNvPr>
          <p:cNvPicPr>
            <a:picLocks noGrp="1" noChangeAspect="1"/>
          </p:cNvPicPr>
          <p:nvPr>
            <p:ph sz="half" idx="2"/>
          </p:nvPr>
        </p:nvPicPr>
        <p:blipFill>
          <a:blip r:embed="rId6"/>
          <a:stretch>
            <a:fillRect/>
          </a:stretch>
        </p:blipFill>
        <p:spPr>
          <a:xfrm>
            <a:off x="3055035" y="1169043"/>
            <a:ext cx="6081928" cy="2344914"/>
          </a:xfrm>
          <a:prstGeom prst="rect">
            <a:avLst/>
          </a:prstGeom>
          <a:ln>
            <a:noFill/>
          </a:ln>
          <a:effectLst>
            <a:outerShdw blurRad="292100" dist="139700" dir="2700000" algn="tl" rotWithShape="0">
              <a:srgbClr val="333333">
                <a:alpha val="65000"/>
              </a:srgbClr>
            </a:outerShdw>
          </a:effectLst>
        </p:spPr>
      </p:pic>
      <p:pic>
        <p:nvPicPr>
          <p:cNvPr id="3" name="Audio Recording Dec 2, 2023 at 5:19:20 PM">
            <a:hlinkClick r:id="" action="ppaction://media"/>
            <a:extLst>
              <a:ext uri="{FF2B5EF4-FFF2-40B4-BE49-F238E27FC236}">
                <a16:creationId xmlns:a16="http://schemas.microsoft.com/office/drawing/2014/main" id="{99666CEE-2CC7-6D71-BE04-CEBD62B2D6F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050364" y="6084229"/>
            <a:ext cx="812800" cy="812800"/>
          </a:xfrm>
          <a:prstGeom prst="rect">
            <a:avLst/>
          </a:prstGeom>
        </p:spPr>
      </p:pic>
    </p:spTree>
    <p:extLst>
      <p:ext uri="{BB962C8B-B14F-4D97-AF65-F5344CB8AC3E}">
        <p14:creationId xmlns:p14="http://schemas.microsoft.com/office/powerpoint/2010/main" val="4111088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21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83D1-416D-1070-0FA3-699191033F38}"/>
              </a:ext>
            </a:extLst>
          </p:cNvPr>
          <p:cNvSpPr>
            <a:spLocks noGrp="1"/>
          </p:cNvSpPr>
          <p:nvPr>
            <p:ph type="title"/>
          </p:nvPr>
        </p:nvSpPr>
        <p:spPr/>
        <p:txBody>
          <a:bodyPr/>
          <a:lstStyle/>
          <a:p>
            <a:r>
              <a:rPr lang="en-US" dirty="0"/>
              <a:t>EDA:  Amazon Closing stock prices</a:t>
            </a:r>
          </a:p>
        </p:txBody>
      </p:sp>
      <p:pic>
        <p:nvPicPr>
          <p:cNvPr id="5" name="Content Placeholder 4">
            <a:extLst>
              <a:ext uri="{FF2B5EF4-FFF2-40B4-BE49-F238E27FC236}">
                <a16:creationId xmlns:a16="http://schemas.microsoft.com/office/drawing/2014/main" id="{55C8DA22-9874-692B-9D9F-96A86374B43C}"/>
              </a:ext>
            </a:extLst>
          </p:cNvPr>
          <p:cNvPicPr>
            <a:picLocks noGrp="1" noChangeAspect="1"/>
          </p:cNvPicPr>
          <p:nvPr>
            <p:ph sz="half" idx="1"/>
          </p:nvPr>
        </p:nvPicPr>
        <p:blipFill>
          <a:blip r:embed="rId4"/>
          <a:stretch>
            <a:fillRect/>
          </a:stretch>
        </p:blipFill>
        <p:spPr>
          <a:xfrm>
            <a:off x="366292" y="2698487"/>
            <a:ext cx="5729708" cy="3119288"/>
          </a:xfrm>
          <a:prstGeom prst="rect">
            <a:avLst/>
          </a:prstGeom>
          <a:ln>
            <a:noFill/>
          </a:ln>
          <a:effectLst>
            <a:outerShdw blurRad="292100" dist="139700" dir="2700000" algn="tl" rotWithShape="0">
              <a:srgbClr val="333333">
                <a:alpha val="65000"/>
              </a:srgbClr>
            </a:outerShdw>
          </a:effectLst>
        </p:spPr>
      </p:pic>
      <p:pic>
        <p:nvPicPr>
          <p:cNvPr id="6" name="Content Placeholder 5">
            <a:extLst>
              <a:ext uri="{FF2B5EF4-FFF2-40B4-BE49-F238E27FC236}">
                <a16:creationId xmlns:a16="http://schemas.microsoft.com/office/drawing/2014/main" id="{9E93AD6B-0726-FC4B-645F-C8B199EB05F6}"/>
              </a:ext>
            </a:extLst>
          </p:cNvPr>
          <p:cNvPicPr>
            <a:picLocks noGrp="1" noChangeAspect="1"/>
          </p:cNvPicPr>
          <p:nvPr>
            <p:ph sz="half" idx="2"/>
          </p:nvPr>
        </p:nvPicPr>
        <p:blipFill>
          <a:blip r:embed="rId5"/>
          <a:stretch>
            <a:fillRect/>
          </a:stretch>
        </p:blipFill>
        <p:spPr>
          <a:xfrm>
            <a:off x="6208692" y="2245046"/>
            <a:ext cx="5402117" cy="4026171"/>
          </a:xfrm>
          <a:prstGeom prst="rect">
            <a:avLst/>
          </a:prstGeom>
          <a:ln>
            <a:noFill/>
          </a:ln>
          <a:effectLst>
            <a:outerShdw blurRad="292100" dist="139700" dir="2700000" algn="tl" rotWithShape="0">
              <a:srgbClr val="333333">
                <a:alpha val="65000"/>
              </a:srgbClr>
            </a:outerShdw>
          </a:effectLst>
        </p:spPr>
      </p:pic>
      <p:pic>
        <p:nvPicPr>
          <p:cNvPr id="3" name="Audio Recording Dec 2, 2023 at 5:23:33 PM">
            <a:hlinkClick r:id="" action="ppaction://media"/>
            <a:extLst>
              <a:ext uri="{FF2B5EF4-FFF2-40B4-BE49-F238E27FC236}">
                <a16:creationId xmlns:a16="http://schemas.microsoft.com/office/drawing/2014/main" id="{3054BD60-C30B-FF77-7C79-56B1BEE5AFD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985042" y="5864817"/>
            <a:ext cx="812800" cy="812800"/>
          </a:xfrm>
          <a:prstGeom prst="rect">
            <a:avLst/>
          </a:prstGeom>
        </p:spPr>
      </p:pic>
    </p:spTree>
    <p:extLst>
      <p:ext uri="{BB962C8B-B14F-4D97-AF65-F5344CB8AC3E}">
        <p14:creationId xmlns:p14="http://schemas.microsoft.com/office/powerpoint/2010/main" val="2975561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62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83D1-416D-1070-0FA3-699191033F38}"/>
              </a:ext>
            </a:extLst>
          </p:cNvPr>
          <p:cNvSpPr>
            <a:spLocks noGrp="1"/>
          </p:cNvSpPr>
          <p:nvPr>
            <p:ph type="title"/>
          </p:nvPr>
        </p:nvSpPr>
        <p:spPr>
          <a:xfrm>
            <a:off x="581193" y="729658"/>
            <a:ext cx="11029616" cy="462534"/>
          </a:xfrm>
        </p:spPr>
        <p:txBody>
          <a:bodyPr>
            <a:normAutofit fontScale="90000"/>
          </a:bodyPr>
          <a:lstStyle/>
          <a:p>
            <a:r>
              <a:rPr lang="en-US" dirty="0"/>
              <a:t>EDA: Amazon Closing stock prices</a:t>
            </a:r>
          </a:p>
        </p:txBody>
      </p:sp>
      <p:pic>
        <p:nvPicPr>
          <p:cNvPr id="10" name="Content Placeholder 9">
            <a:extLst>
              <a:ext uri="{FF2B5EF4-FFF2-40B4-BE49-F238E27FC236}">
                <a16:creationId xmlns:a16="http://schemas.microsoft.com/office/drawing/2014/main" id="{9496F6FB-DD79-1CA3-9631-7201EFE81F96}"/>
              </a:ext>
            </a:extLst>
          </p:cNvPr>
          <p:cNvPicPr>
            <a:picLocks noGrp="1" noChangeAspect="1"/>
          </p:cNvPicPr>
          <p:nvPr>
            <p:ph sz="half" idx="2"/>
          </p:nvPr>
        </p:nvPicPr>
        <p:blipFill>
          <a:blip r:embed="rId4"/>
          <a:stretch>
            <a:fillRect/>
          </a:stretch>
        </p:blipFill>
        <p:spPr>
          <a:xfrm>
            <a:off x="2494446" y="1276525"/>
            <a:ext cx="7203101" cy="2357616"/>
          </a:xfrm>
          <a:prstGeom prst="rect">
            <a:avLst/>
          </a:prstGeom>
          <a:ln>
            <a:noFill/>
          </a:ln>
          <a:effectLst>
            <a:outerShdw blurRad="292100" dist="139700" dir="2700000" algn="tl" rotWithShape="0">
              <a:srgbClr val="333333">
                <a:alpha val="65000"/>
              </a:srgbClr>
            </a:outerShdw>
          </a:effectLst>
        </p:spPr>
      </p:pic>
      <p:pic>
        <p:nvPicPr>
          <p:cNvPr id="11" name="Picture 10">
            <a:extLst>
              <a:ext uri="{FF2B5EF4-FFF2-40B4-BE49-F238E27FC236}">
                <a16:creationId xmlns:a16="http://schemas.microsoft.com/office/drawing/2014/main" id="{3C3262C2-4E8F-0CB2-080A-016A35749239}"/>
              </a:ext>
            </a:extLst>
          </p:cNvPr>
          <p:cNvPicPr>
            <a:picLocks noChangeAspect="1"/>
          </p:cNvPicPr>
          <p:nvPr/>
        </p:nvPicPr>
        <p:blipFill>
          <a:blip r:embed="rId5"/>
          <a:stretch>
            <a:fillRect/>
          </a:stretch>
        </p:blipFill>
        <p:spPr>
          <a:xfrm>
            <a:off x="6095997" y="3802284"/>
            <a:ext cx="5760514" cy="2620835"/>
          </a:xfrm>
          <a:prstGeom prst="rect">
            <a:avLst/>
          </a:prstGeom>
          <a:ln>
            <a:noFill/>
          </a:ln>
          <a:effectLst>
            <a:outerShdw blurRad="292100" dist="139700" dir="2700000" algn="tl" rotWithShape="0">
              <a:srgbClr val="333333">
                <a:alpha val="65000"/>
              </a:srgbClr>
            </a:outerShdw>
          </a:effectLst>
        </p:spPr>
      </p:pic>
      <p:pic>
        <p:nvPicPr>
          <p:cNvPr id="9" name="Content Placeholder 8">
            <a:extLst>
              <a:ext uri="{FF2B5EF4-FFF2-40B4-BE49-F238E27FC236}">
                <a16:creationId xmlns:a16="http://schemas.microsoft.com/office/drawing/2014/main" id="{9BF4683E-E262-9559-5E0E-EE3392A6EE3D}"/>
              </a:ext>
            </a:extLst>
          </p:cNvPr>
          <p:cNvPicPr>
            <a:picLocks noGrp="1" noChangeAspect="1"/>
          </p:cNvPicPr>
          <p:nvPr>
            <p:ph sz="half" idx="1"/>
          </p:nvPr>
        </p:nvPicPr>
        <p:blipFill>
          <a:blip r:embed="rId6"/>
          <a:stretch>
            <a:fillRect/>
          </a:stretch>
        </p:blipFill>
        <p:spPr>
          <a:xfrm>
            <a:off x="159985" y="3802285"/>
            <a:ext cx="5667557" cy="2620835"/>
          </a:xfrm>
          <a:prstGeom prst="rect">
            <a:avLst/>
          </a:prstGeom>
          <a:ln>
            <a:noFill/>
          </a:ln>
          <a:effectLst>
            <a:outerShdw blurRad="292100" dist="139700" dir="2700000" algn="tl" rotWithShape="0">
              <a:srgbClr val="333333">
                <a:alpha val="65000"/>
              </a:srgbClr>
            </a:outerShdw>
          </a:effectLst>
        </p:spPr>
      </p:pic>
      <p:pic>
        <p:nvPicPr>
          <p:cNvPr id="3" name="Audio Recording Dec 2, 2023 at 5:26:32 PM">
            <a:hlinkClick r:id="" action="ppaction://media"/>
            <a:extLst>
              <a:ext uri="{FF2B5EF4-FFF2-40B4-BE49-F238E27FC236}">
                <a16:creationId xmlns:a16="http://schemas.microsoft.com/office/drawing/2014/main" id="{D1EA363E-9222-794A-15E1-5C35760A3D8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043711" y="6045200"/>
            <a:ext cx="812800" cy="812800"/>
          </a:xfrm>
          <a:prstGeom prst="rect">
            <a:avLst/>
          </a:prstGeom>
        </p:spPr>
      </p:pic>
    </p:spTree>
    <p:extLst>
      <p:ext uri="{BB962C8B-B14F-4D97-AF65-F5344CB8AC3E}">
        <p14:creationId xmlns:p14="http://schemas.microsoft.com/office/powerpoint/2010/main" val="2730230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4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18A0B39D-673D-47DB-AF94-2D15174D5D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14">
            <a:extLst>
              <a:ext uri="{FF2B5EF4-FFF2-40B4-BE49-F238E27FC236}">
                <a16:creationId xmlns:a16="http://schemas.microsoft.com/office/drawing/2014/main" id="{0BBAAC85-3967-456F-858E-A7B6600769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Rectangle 16">
            <a:extLst>
              <a:ext uri="{FF2B5EF4-FFF2-40B4-BE49-F238E27FC236}">
                <a16:creationId xmlns:a16="http://schemas.microsoft.com/office/drawing/2014/main" id="{56124464-57E5-400F-B084-340F5F0E33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Rectangle 18">
            <a:extLst>
              <a:ext uri="{FF2B5EF4-FFF2-40B4-BE49-F238E27FC236}">
                <a16:creationId xmlns:a16="http://schemas.microsoft.com/office/drawing/2014/main" id="{FA6E32EF-B747-4030-94EF-6F934F60A8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21" name="Rectangle 20">
            <a:extLst>
              <a:ext uri="{FF2B5EF4-FFF2-40B4-BE49-F238E27FC236}">
                <a16:creationId xmlns:a16="http://schemas.microsoft.com/office/drawing/2014/main" id="{F875149D-F692-45DA-8324-D5E0193D5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48641"/>
            <a:ext cx="12191999" cy="63093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B89EEFD-93BC-4ACF-962C-E6279E72B0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436" y="4149587"/>
            <a:ext cx="3703320" cy="224097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4F067EBD-54E0-3712-3C88-B9B19FDAC1BB}"/>
              </a:ext>
            </a:extLst>
          </p:cNvPr>
          <p:cNvSpPr>
            <a:spLocks noGrp="1"/>
          </p:cNvSpPr>
          <p:nvPr>
            <p:ph type="title"/>
          </p:nvPr>
        </p:nvSpPr>
        <p:spPr>
          <a:xfrm>
            <a:off x="803189" y="4482548"/>
            <a:ext cx="3089189" cy="1461052"/>
          </a:xfrm>
        </p:spPr>
        <p:txBody>
          <a:bodyPr vert="horz" lIns="91440" tIns="45720" rIns="91440" bIns="45720" rtlCol="0" anchor="ctr">
            <a:normAutofit/>
          </a:bodyPr>
          <a:lstStyle/>
          <a:p>
            <a:r>
              <a:rPr lang="en-US" sz="2400" dirty="0"/>
              <a:t>Domain expertise:</a:t>
            </a:r>
            <a:br>
              <a:rPr lang="en-US" dirty="0"/>
            </a:br>
            <a:r>
              <a:rPr lang="en-US" dirty="0"/>
              <a:t>likely cause</a:t>
            </a:r>
          </a:p>
        </p:txBody>
      </p:sp>
      <p:sp>
        <p:nvSpPr>
          <p:cNvPr id="25" name="Rectangle 24">
            <a:extLst>
              <a:ext uri="{FF2B5EF4-FFF2-40B4-BE49-F238E27FC236}">
                <a16:creationId xmlns:a16="http://schemas.microsoft.com/office/drawing/2014/main" id="{C0B19935-C760-4698-9DD1-973C8A428D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Rectangle 26">
            <a:extLst>
              <a:ext uri="{FF2B5EF4-FFF2-40B4-BE49-F238E27FC236}">
                <a16:creationId xmlns:a16="http://schemas.microsoft.com/office/drawing/2014/main" id="{08990612-E008-4F02-AEBB-B140BE753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rgbClr val="3A9EA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Rectangle 28">
            <a:extLst>
              <a:ext uri="{FF2B5EF4-FFF2-40B4-BE49-F238E27FC236}">
                <a16:creationId xmlns:a16="http://schemas.microsoft.com/office/drawing/2014/main" id="{A310A41F-3A14-4150-B6CF-0A577DDDEA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6" name="Content Placeholder 9">
            <a:extLst>
              <a:ext uri="{FF2B5EF4-FFF2-40B4-BE49-F238E27FC236}">
                <a16:creationId xmlns:a16="http://schemas.microsoft.com/office/drawing/2014/main" id="{79D954DC-EDDC-3843-D358-A3F4B2262585}"/>
              </a:ext>
            </a:extLst>
          </p:cNvPr>
          <p:cNvPicPr>
            <a:picLocks noGrp="1" noChangeAspect="1"/>
          </p:cNvPicPr>
          <p:nvPr>
            <p:ph sz="half" idx="1"/>
          </p:nvPr>
        </p:nvPicPr>
        <p:blipFill>
          <a:blip r:embed="rId5"/>
          <a:stretch>
            <a:fillRect/>
          </a:stretch>
        </p:blipFill>
        <p:spPr>
          <a:xfrm>
            <a:off x="447999" y="804487"/>
            <a:ext cx="3716757" cy="1997756"/>
          </a:xfrm>
          <a:prstGeom prst="rect">
            <a:avLst/>
          </a:prstGeom>
        </p:spPr>
      </p:pic>
      <p:pic>
        <p:nvPicPr>
          <p:cNvPr id="5" name="Content Placeholder 8">
            <a:extLst>
              <a:ext uri="{FF2B5EF4-FFF2-40B4-BE49-F238E27FC236}">
                <a16:creationId xmlns:a16="http://schemas.microsoft.com/office/drawing/2014/main" id="{B33A54BF-60E1-9F4F-B73A-271C4346ED35}"/>
              </a:ext>
            </a:extLst>
          </p:cNvPr>
          <p:cNvPicPr>
            <a:picLocks noChangeAspect="1"/>
          </p:cNvPicPr>
          <p:nvPr/>
        </p:nvPicPr>
        <p:blipFill>
          <a:blip r:embed="rId6"/>
          <a:stretch>
            <a:fillRect/>
          </a:stretch>
        </p:blipFill>
        <p:spPr>
          <a:xfrm>
            <a:off x="4718559" y="804488"/>
            <a:ext cx="6587951" cy="3046926"/>
          </a:xfrm>
          <a:prstGeom prst="rect">
            <a:avLst/>
          </a:prstGeom>
        </p:spPr>
      </p:pic>
      <p:sp>
        <p:nvSpPr>
          <p:cNvPr id="47" name="Content Placeholder 9">
            <a:extLst>
              <a:ext uri="{FF2B5EF4-FFF2-40B4-BE49-F238E27FC236}">
                <a16:creationId xmlns:a16="http://schemas.microsoft.com/office/drawing/2014/main" id="{9E16235D-7136-26FF-3A5F-1469869D76C0}"/>
              </a:ext>
            </a:extLst>
          </p:cNvPr>
          <p:cNvSpPr>
            <a:spLocks noGrp="1"/>
          </p:cNvSpPr>
          <p:nvPr>
            <p:ph sz="half" idx="2"/>
          </p:nvPr>
        </p:nvSpPr>
        <p:spPr>
          <a:xfrm>
            <a:off x="4561870" y="4149587"/>
            <a:ext cx="7183597" cy="2256390"/>
          </a:xfrm>
        </p:spPr>
        <p:txBody>
          <a:bodyPr vert="horz" lIns="91440" tIns="45720" rIns="91440" bIns="45720" rtlCol="0" anchor="ctr">
            <a:normAutofit/>
          </a:bodyPr>
          <a:lstStyle/>
          <a:p>
            <a:pPr>
              <a:buClr>
                <a:srgbClr val="3A9EA2"/>
              </a:buClr>
            </a:pPr>
            <a:r>
              <a:rPr lang="en-US" dirty="0"/>
              <a:t>AMZN – </a:t>
            </a:r>
            <a:r>
              <a:rPr lang="en-US" b="1" dirty="0">
                <a:solidFill>
                  <a:srgbClr val="00B050"/>
                </a:solidFill>
              </a:rPr>
              <a:t>+118% </a:t>
            </a:r>
            <a:r>
              <a:rPr lang="en-US" dirty="0"/>
              <a:t>in </a:t>
            </a:r>
            <a:r>
              <a:rPr lang="en-US" u="sng" dirty="0"/>
              <a:t>170 days</a:t>
            </a:r>
            <a:r>
              <a:rPr lang="en-US" dirty="0"/>
              <a:t> (16 Mar 2020 – 2 Sep 2023)</a:t>
            </a:r>
          </a:p>
          <a:p>
            <a:pPr>
              <a:buClr>
                <a:srgbClr val="3A9EA2"/>
              </a:buClr>
            </a:pPr>
            <a:r>
              <a:rPr lang="en-US" dirty="0"/>
              <a:t>SPY – </a:t>
            </a:r>
            <a:r>
              <a:rPr lang="en-US" dirty="0">
                <a:solidFill>
                  <a:srgbClr val="00B050"/>
                </a:solidFill>
              </a:rPr>
              <a:t>+115% </a:t>
            </a:r>
            <a:r>
              <a:rPr lang="en-US" dirty="0"/>
              <a:t>in </a:t>
            </a:r>
            <a:r>
              <a:rPr lang="en-US" u="sng" dirty="0"/>
              <a:t>652 days</a:t>
            </a:r>
            <a:r>
              <a:rPr lang="en-US" dirty="0"/>
              <a:t> (23 Mar 2020 – 4 Jan 2021)</a:t>
            </a:r>
          </a:p>
          <a:p>
            <a:pPr lvl="1">
              <a:buClr>
                <a:srgbClr val="3A9EA2"/>
              </a:buClr>
            </a:pPr>
            <a:r>
              <a:rPr lang="en-US" dirty="0"/>
              <a:t>AMZN increased more than broader market (SPY) in </a:t>
            </a:r>
            <a:r>
              <a:rPr lang="en-US" b="1" u="sng" dirty="0"/>
              <a:t>1/4</a:t>
            </a:r>
            <a:r>
              <a:rPr lang="en-US" b="1" u="sng" baseline="30000" dirty="0"/>
              <a:t>th</a:t>
            </a:r>
            <a:r>
              <a:rPr lang="en-US" b="1" u="sng" dirty="0"/>
              <a:t> of the time</a:t>
            </a:r>
          </a:p>
          <a:p>
            <a:pPr lvl="1">
              <a:buClr>
                <a:srgbClr val="3A9EA2"/>
              </a:buClr>
            </a:pPr>
            <a:r>
              <a:rPr lang="en-US" dirty="0"/>
              <a:t>Likely due to COVID redirecting customers to e-commerce over physical</a:t>
            </a:r>
          </a:p>
          <a:p>
            <a:pPr lvl="1">
              <a:buClr>
                <a:srgbClr val="3A9EA2"/>
              </a:buClr>
            </a:pPr>
            <a:r>
              <a:rPr lang="en-US" dirty="0"/>
              <a:t>Bi-weekly seasonality may also coincide with conventional bi-weekly pay</a:t>
            </a:r>
          </a:p>
          <a:p>
            <a:pPr lvl="1">
              <a:buClr>
                <a:srgbClr val="3A9EA2"/>
              </a:buClr>
            </a:pPr>
            <a:r>
              <a:rPr lang="en-US" dirty="0"/>
              <a:t>Sentiment on business’ future leads stock price action</a:t>
            </a:r>
          </a:p>
        </p:txBody>
      </p:sp>
      <p:sp>
        <p:nvSpPr>
          <p:cNvPr id="7" name="Right Arrow 6">
            <a:extLst>
              <a:ext uri="{FF2B5EF4-FFF2-40B4-BE49-F238E27FC236}">
                <a16:creationId xmlns:a16="http://schemas.microsoft.com/office/drawing/2014/main" id="{1D0BFC6C-1E56-C34B-1F91-19C554805B03}"/>
              </a:ext>
            </a:extLst>
          </p:cNvPr>
          <p:cNvSpPr/>
          <p:nvPr/>
        </p:nvSpPr>
        <p:spPr>
          <a:xfrm rot="18392146">
            <a:off x="1568301" y="1749600"/>
            <a:ext cx="1459788" cy="291093"/>
          </a:xfrm>
          <a:prstGeom prst="rightArrow">
            <a:avLst>
              <a:gd name="adj1" fmla="val 50000"/>
              <a:gd name="adj2" fmla="val 48182"/>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ight Arrow 7">
            <a:extLst>
              <a:ext uri="{FF2B5EF4-FFF2-40B4-BE49-F238E27FC236}">
                <a16:creationId xmlns:a16="http://schemas.microsoft.com/office/drawing/2014/main" id="{86054372-0B60-6EDD-5C87-5EC734F4AB5D}"/>
              </a:ext>
            </a:extLst>
          </p:cNvPr>
          <p:cNvSpPr/>
          <p:nvPr/>
        </p:nvSpPr>
        <p:spPr>
          <a:xfrm rot="16971045">
            <a:off x="6681873" y="2283935"/>
            <a:ext cx="1218000" cy="291093"/>
          </a:xfrm>
          <a:prstGeom prst="rightArrow">
            <a:avLst>
              <a:gd name="adj1" fmla="val 50000"/>
              <a:gd name="adj2" fmla="val 48182"/>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9" name="Audio 68">
            <a:extLst>
              <a:ext uri="{FF2B5EF4-FFF2-40B4-BE49-F238E27FC236}">
                <a16:creationId xmlns:a16="http://schemas.microsoft.com/office/drawing/2014/main" id="{B0BD2F35-362C-E757-A8E6-088A526DABA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3009311"/>
      </p:ext>
    </p:extLst>
  </p:cSld>
  <p:clrMapOvr>
    <a:masterClrMapping/>
  </p:clrMapOvr>
  <mc:AlternateContent xmlns:mc="http://schemas.openxmlformats.org/markup-compatibility/2006" xmlns:p14="http://schemas.microsoft.com/office/powerpoint/2010/main">
    <mc:Choice Requires="p14">
      <p:transition spd="slow" p14:dur="2000" advTm="61540"/>
    </mc:Choice>
    <mc:Fallback xmlns="">
      <p:transition spd="slow" advTm="615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C7DE7-FA23-E90D-1B5A-9490F383E7C0}"/>
              </a:ext>
            </a:extLst>
          </p:cNvPr>
          <p:cNvSpPr>
            <a:spLocks noGrp="1"/>
          </p:cNvSpPr>
          <p:nvPr>
            <p:ph type="title"/>
          </p:nvPr>
        </p:nvSpPr>
        <p:spPr/>
        <p:txBody>
          <a:bodyPr/>
          <a:lstStyle/>
          <a:p>
            <a:r>
              <a:rPr lang="en-US" dirty="0"/>
              <a:t>SPDR S&amp;P 500 ETF Trust (SPY) statistic per share</a:t>
            </a:r>
          </a:p>
        </p:txBody>
      </p:sp>
      <p:pic>
        <p:nvPicPr>
          <p:cNvPr id="6" name="Content Placeholder 5" descr="A graph of different colored squares&#10;&#10;Description automatically generated">
            <a:extLst>
              <a:ext uri="{FF2B5EF4-FFF2-40B4-BE49-F238E27FC236}">
                <a16:creationId xmlns:a16="http://schemas.microsoft.com/office/drawing/2014/main" id="{3BA4F9F0-15F7-1D5C-AAF5-400DC5CB5849}"/>
              </a:ext>
            </a:extLst>
          </p:cNvPr>
          <p:cNvPicPr>
            <a:picLocks noGrp="1" noChangeAspect="1"/>
          </p:cNvPicPr>
          <p:nvPr>
            <p:ph sz="half" idx="1"/>
          </p:nvPr>
        </p:nvPicPr>
        <p:blipFill>
          <a:blip r:embed="rId5"/>
          <a:stretch>
            <a:fillRect/>
          </a:stretch>
        </p:blipFill>
        <p:spPr>
          <a:xfrm>
            <a:off x="1208190" y="2227263"/>
            <a:ext cx="4168570" cy="3633787"/>
          </a:xfrm>
        </p:spPr>
      </p:pic>
      <p:graphicFrame>
        <p:nvGraphicFramePr>
          <p:cNvPr id="10" name="Content Placeholder 9">
            <a:extLst>
              <a:ext uri="{FF2B5EF4-FFF2-40B4-BE49-F238E27FC236}">
                <a16:creationId xmlns:a16="http://schemas.microsoft.com/office/drawing/2014/main" id="{7A3E0D93-4927-DEEA-D31D-76000584962B}"/>
              </a:ext>
            </a:extLst>
          </p:cNvPr>
          <p:cNvGraphicFramePr>
            <a:graphicFrameLocks noGrp="1"/>
          </p:cNvGraphicFramePr>
          <p:nvPr>
            <p:ph sz="half" idx="2"/>
            <p:extLst>
              <p:ext uri="{D42A27DB-BD31-4B8C-83A1-F6EECF244321}">
                <p14:modId xmlns:p14="http://schemas.microsoft.com/office/powerpoint/2010/main" val="341184214"/>
              </p:ext>
            </p:extLst>
          </p:nvPr>
        </p:nvGraphicFramePr>
        <p:xfrm>
          <a:off x="5775767" y="2227263"/>
          <a:ext cx="5835204" cy="2174240"/>
        </p:xfrm>
        <a:graphic>
          <a:graphicData uri="http://schemas.openxmlformats.org/drawingml/2006/table">
            <a:tbl>
              <a:tblPr firstRow="1" bandRow="1">
                <a:tableStyleId>{5C22544A-7EE6-4342-B048-85BDC9FD1C3A}</a:tableStyleId>
              </a:tblPr>
              <a:tblGrid>
                <a:gridCol w="972534">
                  <a:extLst>
                    <a:ext uri="{9D8B030D-6E8A-4147-A177-3AD203B41FA5}">
                      <a16:colId xmlns:a16="http://schemas.microsoft.com/office/drawing/2014/main" val="1201215407"/>
                    </a:ext>
                  </a:extLst>
                </a:gridCol>
                <a:gridCol w="972534">
                  <a:extLst>
                    <a:ext uri="{9D8B030D-6E8A-4147-A177-3AD203B41FA5}">
                      <a16:colId xmlns:a16="http://schemas.microsoft.com/office/drawing/2014/main" val="1413073796"/>
                    </a:ext>
                  </a:extLst>
                </a:gridCol>
                <a:gridCol w="972534">
                  <a:extLst>
                    <a:ext uri="{9D8B030D-6E8A-4147-A177-3AD203B41FA5}">
                      <a16:colId xmlns:a16="http://schemas.microsoft.com/office/drawing/2014/main" val="227559974"/>
                    </a:ext>
                  </a:extLst>
                </a:gridCol>
                <a:gridCol w="972534">
                  <a:extLst>
                    <a:ext uri="{9D8B030D-6E8A-4147-A177-3AD203B41FA5}">
                      <a16:colId xmlns:a16="http://schemas.microsoft.com/office/drawing/2014/main" val="917513933"/>
                    </a:ext>
                  </a:extLst>
                </a:gridCol>
                <a:gridCol w="972534">
                  <a:extLst>
                    <a:ext uri="{9D8B030D-6E8A-4147-A177-3AD203B41FA5}">
                      <a16:colId xmlns:a16="http://schemas.microsoft.com/office/drawing/2014/main" val="3953226308"/>
                    </a:ext>
                  </a:extLst>
                </a:gridCol>
                <a:gridCol w="972534">
                  <a:extLst>
                    <a:ext uri="{9D8B030D-6E8A-4147-A177-3AD203B41FA5}">
                      <a16:colId xmlns:a16="http://schemas.microsoft.com/office/drawing/2014/main" val="1359623842"/>
                    </a:ext>
                  </a:extLst>
                </a:gridCol>
              </a:tblGrid>
              <a:tr h="370840">
                <a:tc>
                  <a:txBody>
                    <a:bodyPr/>
                    <a:lstStyle/>
                    <a:p>
                      <a:endParaRPr lang="en-US" dirty="0"/>
                    </a:p>
                  </a:txBody>
                  <a:tcPr/>
                </a:tc>
                <a:tc>
                  <a:txBody>
                    <a:bodyPr/>
                    <a:lstStyle/>
                    <a:p>
                      <a:r>
                        <a:rPr lang="en-US" dirty="0"/>
                        <a:t>Mon</a:t>
                      </a:r>
                    </a:p>
                  </a:txBody>
                  <a:tcPr>
                    <a:solidFill>
                      <a:srgbClr val="002060">
                        <a:alpha val="50196"/>
                      </a:srgbClr>
                    </a:solidFill>
                  </a:tcPr>
                </a:tc>
                <a:tc>
                  <a:txBody>
                    <a:bodyPr/>
                    <a:lstStyle/>
                    <a:p>
                      <a:r>
                        <a:rPr lang="en-US" dirty="0"/>
                        <a:t>Tues</a:t>
                      </a:r>
                    </a:p>
                  </a:txBody>
                  <a:tcPr/>
                </a:tc>
                <a:tc>
                  <a:txBody>
                    <a:bodyPr/>
                    <a:lstStyle/>
                    <a:p>
                      <a:r>
                        <a:rPr lang="en-US" dirty="0"/>
                        <a:t>Wed</a:t>
                      </a:r>
                    </a:p>
                  </a:txBody>
                  <a:tcPr/>
                </a:tc>
                <a:tc>
                  <a:txBody>
                    <a:bodyPr/>
                    <a:lstStyle/>
                    <a:p>
                      <a:r>
                        <a:rPr lang="en-US" dirty="0"/>
                        <a:t>Thu</a:t>
                      </a:r>
                    </a:p>
                  </a:txBody>
                  <a:tcPr>
                    <a:solidFill>
                      <a:srgbClr val="FF0000">
                        <a:alpha val="50196"/>
                      </a:srgbClr>
                    </a:solidFill>
                  </a:tcPr>
                </a:tc>
                <a:tc>
                  <a:txBody>
                    <a:bodyPr/>
                    <a:lstStyle/>
                    <a:p>
                      <a:r>
                        <a:rPr lang="en-US" dirty="0"/>
                        <a:t>Fri</a:t>
                      </a:r>
                    </a:p>
                  </a:txBody>
                  <a:tcPr/>
                </a:tc>
                <a:extLst>
                  <a:ext uri="{0D108BD9-81ED-4DB2-BD59-A6C34878D82A}">
                    <a16:rowId xmlns:a16="http://schemas.microsoft.com/office/drawing/2014/main" val="1089382550"/>
                  </a:ext>
                </a:extLst>
              </a:tr>
              <a:tr h="370840">
                <a:tc>
                  <a:txBody>
                    <a:bodyPr/>
                    <a:lstStyle/>
                    <a:p>
                      <a:r>
                        <a:rPr lang="en-US" sz="1600" dirty="0"/>
                        <a:t>Average</a:t>
                      </a:r>
                    </a:p>
                  </a:txBody>
                  <a:tcPr/>
                </a:tc>
                <a:tc>
                  <a:txBody>
                    <a:bodyPr/>
                    <a:lstStyle/>
                    <a:p>
                      <a:r>
                        <a:rPr lang="en-US" dirty="0"/>
                        <a:t>$0.96</a:t>
                      </a:r>
                    </a:p>
                  </a:txBody>
                  <a:tcPr>
                    <a:solidFill>
                      <a:srgbClr val="002060">
                        <a:alpha val="50196"/>
                      </a:srgbClr>
                    </a:solidFill>
                  </a:tcPr>
                </a:tc>
                <a:tc>
                  <a:txBody>
                    <a:bodyPr/>
                    <a:lstStyle/>
                    <a:p>
                      <a:r>
                        <a:rPr lang="en-US" dirty="0">
                          <a:solidFill>
                            <a:srgbClr val="FF0000"/>
                          </a:solidFill>
                        </a:rPr>
                        <a:t>-$0.21</a:t>
                      </a:r>
                    </a:p>
                  </a:txBody>
                  <a:tcPr/>
                </a:tc>
                <a:tc>
                  <a:txBody>
                    <a:bodyPr/>
                    <a:lstStyle/>
                    <a:p>
                      <a:r>
                        <a:rPr lang="en-US" dirty="0">
                          <a:solidFill>
                            <a:srgbClr val="FF0000"/>
                          </a:solidFill>
                        </a:rPr>
                        <a:t>-$0.45</a:t>
                      </a:r>
                    </a:p>
                  </a:txBody>
                  <a:tcPr/>
                </a:tc>
                <a:tc>
                  <a:txBody>
                    <a:bodyPr/>
                    <a:lstStyle/>
                    <a:p>
                      <a:r>
                        <a:rPr lang="en-US" dirty="0">
                          <a:solidFill>
                            <a:srgbClr val="FF0000"/>
                          </a:solidFill>
                        </a:rPr>
                        <a:t>-$0.07</a:t>
                      </a:r>
                    </a:p>
                  </a:txBody>
                  <a:tcPr>
                    <a:solidFill>
                      <a:srgbClr val="FF0000">
                        <a:alpha val="50196"/>
                      </a:srgbClr>
                    </a:solidFill>
                  </a:tcPr>
                </a:tc>
                <a:tc>
                  <a:txBody>
                    <a:bodyPr/>
                    <a:lstStyle/>
                    <a:p>
                      <a:r>
                        <a:rPr lang="en-US" dirty="0"/>
                        <a:t>$0.75</a:t>
                      </a:r>
                    </a:p>
                  </a:txBody>
                  <a:tcPr/>
                </a:tc>
                <a:extLst>
                  <a:ext uri="{0D108BD9-81ED-4DB2-BD59-A6C34878D82A}">
                    <a16:rowId xmlns:a16="http://schemas.microsoft.com/office/drawing/2014/main" val="1000476837"/>
                  </a:ext>
                </a:extLst>
              </a:tr>
              <a:tr h="370840">
                <a:tc>
                  <a:txBody>
                    <a:bodyPr/>
                    <a:lstStyle/>
                    <a:p>
                      <a:r>
                        <a:rPr lang="en-US" sz="1600" dirty="0"/>
                        <a:t>Median</a:t>
                      </a:r>
                    </a:p>
                    <a:p>
                      <a:r>
                        <a:rPr lang="en-US" sz="1400" dirty="0"/>
                        <a:t>(50th Pct)</a:t>
                      </a:r>
                    </a:p>
                  </a:txBody>
                  <a:tcPr/>
                </a:tc>
                <a:tc>
                  <a:txBody>
                    <a:bodyPr/>
                    <a:lstStyle/>
                    <a:p>
                      <a:r>
                        <a:rPr lang="en-US" dirty="0"/>
                        <a:t>$0.83</a:t>
                      </a:r>
                    </a:p>
                  </a:txBody>
                  <a:tcPr>
                    <a:solidFill>
                      <a:srgbClr val="002060">
                        <a:alpha val="50196"/>
                      </a:srgbClr>
                    </a:solidFill>
                  </a:tcPr>
                </a:tc>
                <a:tc>
                  <a:txBody>
                    <a:bodyPr/>
                    <a:lstStyle/>
                    <a:p>
                      <a:r>
                        <a:rPr lang="en-US" dirty="0"/>
                        <a:t>$0.03</a:t>
                      </a:r>
                    </a:p>
                  </a:txBody>
                  <a:tcPr/>
                </a:tc>
                <a:tc>
                  <a:txBody>
                    <a:bodyPr/>
                    <a:lstStyle/>
                    <a:p>
                      <a:r>
                        <a:rPr lang="en-US" dirty="0">
                          <a:solidFill>
                            <a:srgbClr val="FF0000"/>
                          </a:solidFill>
                        </a:rPr>
                        <a:t>-$0.34</a:t>
                      </a:r>
                    </a:p>
                  </a:txBody>
                  <a:tcPr/>
                </a:tc>
                <a:tc>
                  <a:txBody>
                    <a:bodyPr/>
                    <a:lstStyle/>
                    <a:p>
                      <a:r>
                        <a:rPr lang="en-US" dirty="0"/>
                        <a:t>$0.24</a:t>
                      </a:r>
                    </a:p>
                  </a:txBody>
                  <a:tcPr>
                    <a:solidFill>
                      <a:srgbClr val="FF0000">
                        <a:alpha val="50196"/>
                      </a:srgbClr>
                    </a:solidFill>
                  </a:tcPr>
                </a:tc>
                <a:tc>
                  <a:txBody>
                    <a:bodyPr/>
                    <a:lstStyle/>
                    <a:p>
                      <a:r>
                        <a:rPr lang="en-US" dirty="0"/>
                        <a:t>$0.85</a:t>
                      </a:r>
                    </a:p>
                  </a:txBody>
                  <a:tcPr/>
                </a:tc>
                <a:extLst>
                  <a:ext uri="{0D108BD9-81ED-4DB2-BD59-A6C34878D82A}">
                    <a16:rowId xmlns:a16="http://schemas.microsoft.com/office/drawing/2014/main" val="941637694"/>
                  </a:ext>
                </a:extLst>
              </a:tr>
              <a:tr h="370840">
                <a:tc>
                  <a:txBody>
                    <a:bodyPr/>
                    <a:lstStyle/>
                    <a:p>
                      <a:r>
                        <a:rPr lang="en-US" sz="1600" dirty="0"/>
                        <a:t>Volatility </a:t>
                      </a:r>
                      <a:r>
                        <a:rPr lang="en-US" sz="1200" dirty="0"/>
                        <a:t>(68% likelihood fluctuation)</a:t>
                      </a:r>
                      <a:endParaRPr lang="en-US" sz="1600" dirty="0"/>
                    </a:p>
                  </a:txBody>
                  <a:tcPr/>
                </a:tc>
                <a:tc>
                  <a:txBody>
                    <a:bodyPr/>
                    <a:lstStyle/>
                    <a:p>
                      <a:r>
                        <a:rPr lang="en-US" dirty="0"/>
                        <a:t>$2.09</a:t>
                      </a:r>
                    </a:p>
                  </a:txBody>
                  <a:tcPr>
                    <a:solidFill>
                      <a:srgbClr val="002060">
                        <a:alpha val="50196"/>
                      </a:srgbClr>
                    </a:solidFill>
                  </a:tcPr>
                </a:tc>
                <a:tc>
                  <a:txBody>
                    <a:bodyPr/>
                    <a:lstStyle/>
                    <a:p>
                      <a:r>
                        <a:rPr lang="en-US" dirty="0"/>
                        <a:t>$3.04</a:t>
                      </a:r>
                    </a:p>
                  </a:txBody>
                  <a:tcPr/>
                </a:tc>
                <a:tc>
                  <a:txBody>
                    <a:bodyPr/>
                    <a:lstStyle/>
                    <a:p>
                      <a:r>
                        <a:rPr lang="en-US" dirty="0"/>
                        <a:t>$2.84</a:t>
                      </a:r>
                    </a:p>
                  </a:txBody>
                  <a:tcPr/>
                </a:tc>
                <a:tc>
                  <a:txBody>
                    <a:bodyPr/>
                    <a:lstStyle/>
                    <a:p>
                      <a:r>
                        <a:rPr lang="en-US" dirty="0"/>
                        <a:t>$3.72</a:t>
                      </a:r>
                    </a:p>
                  </a:txBody>
                  <a:tcPr>
                    <a:solidFill>
                      <a:srgbClr val="FF0000">
                        <a:alpha val="50196"/>
                      </a:srgbClr>
                    </a:solidFill>
                  </a:tcPr>
                </a:tc>
                <a:tc>
                  <a:txBody>
                    <a:bodyPr/>
                    <a:lstStyle/>
                    <a:p>
                      <a:r>
                        <a:rPr lang="en-US" dirty="0"/>
                        <a:t>$3.15</a:t>
                      </a:r>
                    </a:p>
                  </a:txBody>
                  <a:tcPr/>
                </a:tc>
                <a:extLst>
                  <a:ext uri="{0D108BD9-81ED-4DB2-BD59-A6C34878D82A}">
                    <a16:rowId xmlns:a16="http://schemas.microsoft.com/office/drawing/2014/main" val="4176325486"/>
                  </a:ext>
                </a:extLst>
              </a:tr>
            </a:tbl>
          </a:graphicData>
        </a:graphic>
      </p:graphicFrame>
      <p:pic>
        <p:nvPicPr>
          <p:cNvPr id="60" name="Audio 59">
            <a:extLst>
              <a:ext uri="{FF2B5EF4-FFF2-40B4-BE49-F238E27FC236}">
                <a16:creationId xmlns:a16="http://schemas.microsoft.com/office/drawing/2014/main" id="{5B067035-7F8B-9C11-DDF1-F6D55C7F6E4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288484937"/>
      </p:ext>
    </p:extLst>
  </p:cSld>
  <p:clrMapOvr>
    <a:masterClrMapping/>
  </p:clrMapOvr>
  <mc:AlternateContent xmlns:mc="http://schemas.openxmlformats.org/markup-compatibility/2006" xmlns:p14="http://schemas.microsoft.com/office/powerpoint/2010/main">
    <mc:Choice Requires="p14">
      <p:transition spd="slow" p14:dur="2000" advTm="17002"/>
    </mc:Choice>
    <mc:Fallback xmlns="">
      <p:transition spd="slow" advTm="170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0"/>
                </p:tgtEl>
              </p:cMediaNode>
            </p:audio>
          </p:childTnLst>
        </p:cTn>
      </p:par>
    </p:tnLst>
  </p:timing>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65359"/>
      </a:accent1>
      <a:accent2>
        <a:srgbClr val="ED8428"/>
      </a:accent2>
      <a:accent3>
        <a:srgbClr val="E6C46D"/>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5D8C9649-FBE1-4B5B-8258-8A170F9843A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Template>
  <TotalTime>640</TotalTime>
  <Words>1890</Words>
  <Application>Microsoft Macintosh PowerPoint</Application>
  <PresentationFormat>Widescreen</PresentationFormat>
  <Paragraphs>201</Paragraphs>
  <Slides>15</Slides>
  <Notes>9</Notes>
  <HiddenSlides>0</HiddenSlides>
  <MMClips>14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Gill Sans MT</vt:lpstr>
      <vt:lpstr>Wingdings 2</vt:lpstr>
      <vt:lpstr>Dividend</vt:lpstr>
      <vt:lpstr>Bull Market or Bear Market: Time Series Price Prediction for Q1 2024: </vt:lpstr>
      <vt:lpstr>Problem statement and goal</vt:lpstr>
      <vt:lpstr>Data source and information</vt:lpstr>
      <vt:lpstr>EDA: SPY500 Closing stock prices</vt:lpstr>
      <vt:lpstr>EDA: SPY500 Closing stock prices</vt:lpstr>
      <vt:lpstr>EDA:  Amazon Closing stock prices</vt:lpstr>
      <vt:lpstr>EDA: Amazon Closing stock prices</vt:lpstr>
      <vt:lpstr>Domain expertise: likely cause</vt:lpstr>
      <vt:lpstr>SPDR S&amp;P 500 ETF Trust (SPY) statistic per share</vt:lpstr>
      <vt:lpstr>Amazon.com incorporated (amzn) statistics per share</vt:lpstr>
      <vt:lpstr>Method: advanced exponential smoothing</vt:lpstr>
      <vt:lpstr>Method: advanced exponential smoothing</vt:lpstr>
      <vt:lpstr>Method: neural network (mlp) Classifier</vt:lpstr>
      <vt:lpstr>Ways forward</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Bull Market or Bear Market: Time Series Price Prediction for Q1 2024: </dc:title>
  <dc:creator>Kartawinata, Ravita (US 357K)</dc:creator>
  <cp:lastModifiedBy>John Vincent Deniega</cp:lastModifiedBy>
  <cp:revision>55</cp:revision>
  <dcterms:created xsi:type="dcterms:W3CDTF">2023-11-30T21:05:39Z</dcterms:created>
  <dcterms:modified xsi:type="dcterms:W3CDTF">2023-12-03T06:56:30Z</dcterms:modified>
</cp:coreProperties>
</file>

<file path=docProps/thumbnail.jpeg>
</file>